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46"/>
    <a:srgbClr val="0000E1"/>
    <a:srgbClr val="73CD96"/>
    <a:srgbClr val="FFD74B"/>
    <a:srgbClr val="734B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94"/>
    <p:restoredTop sz="94694"/>
  </p:normalViewPr>
  <p:slideViewPr>
    <p:cSldViewPr snapToGrid="0">
      <p:cViewPr varScale="1">
        <p:scale>
          <a:sx n="117" d="100"/>
          <a:sy n="117" d="100"/>
        </p:scale>
        <p:origin x="102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32" name="Image 31">
            <a:extLst>
              <a:ext uri="{FF2B5EF4-FFF2-40B4-BE49-F238E27FC236}">
                <a16:creationId xmlns:a16="http://schemas.microsoft.com/office/drawing/2014/main" id="{9E477790-5018-E11B-4EC1-CF98BAB31C42}"/>
              </a:ext>
            </a:extLst>
          </p:cNvPr>
          <p:cNvPicPr>
            <a:picLocks noChangeAspect="1"/>
          </p:cNvPicPr>
          <p:nvPr userDrawn="1"/>
        </p:nvPicPr>
        <p:blipFill>
          <a:blip r:embed="rId2"/>
          <a:stretch>
            <a:fillRect/>
          </a:stretch>
        </p:blipFill>
        <p:spPr>
          <a:xfrm>
            <a:off x="3073108" y="5667828"/>
            <a:ext cx="1190171" cy="1190171"/>
          </a:xfrm>
          <a:prstGeom prst="rect">
            <a:avLst/>
          </a:prstGeom>
        </p:spPr>
      </p:pic>
      <p:sp>
        <p:nvSpPr>
          <p:cNvPr id="7" name="Rectangle 6">
            <a:extLst>
              <a:ext uri="{FF2B5EF4-FFF2-40B4-BE49-F238E27FC236}">
                <a16:creationId xmlns:a16="http://schemas.microsoft.com/office/drawing/2014/main" id="{56EFC15A-568D-04F8-E7FB-5CB742471734}"/>
              </a:ext>
            </a:extLst>
          </p:cNvPr>
          <p:cNvSpPr/>
          <p:nvPr userDrawn="1"/>
        </p:nvSpPr>
        <p:spPr>
          <a:xfrm>
            <a:off x="0" y="0"/>
            <a:ext cx="2214694" cy="6858000"/>
          </a:xfrm>
          <a:prstGeom prst="rect">
            <a:avLst/>
          </a:prstGeom>
          <a:solidFill>
            <a:srgbClr val="0000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Sous-titre 2">
            <a:extLst>
              <a:ext uri="{FF2B5EF4-FFF2-40B4-BE49-F238E27FC236}">
                <a16:creationId xmlns:a16="http://schemas.microsoft.com/office/drawing/2014/main" id="{F61CCC3F-A145-781F-88F8-70EBB1B3B9DD}"/>
              </a:ext>
            </a:extLst>
          </p:cNvPr>
          <p:cNvSpPr txBox="1">
            <a:spLocks/>
          </p:cNvSpPr>
          <p:nvPr userDrawn="1"/>
        </p:nvSpPr>
        <p:spPr>
          <a:xfrm>
            <a:off x="134224" y="523083"/>
            <a:ext cx="2149597"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CA" sz="1800" b="1" i="0" dirty="0">
                <a:solidFill>
                  <a:schemeClr val="bg1"/>
                </a:solidFill>
                <a:latin typeface="Helvetica" pitchFamily="2" charset="0"/>
                <a:cs typeface="Gotham Bold" pitchFamily="2" charset="0"/>
              </a:rPr>
              <a:t>Test de goût auprès des consommateurs : Gabarit de Mandat</a:t>
            </a:r>
            <a:endParaRPr lang="en-CA" sz="1800" b="1" i="0" dirty="0">
              <a:solidFill>
                <a:schemeClr val="bg1"/>
              </a:solidFill>
              <a:latin typeface="Helvetica" pitchFamily="2" charset="0"/>
              <a:cs typeface="Gotham Bold" pitchFamily="2" charset="0"/>
            </a:endParaRPr>
          </a:p>
        </p:txBody>
      </p:sp>
      <p:cxnSp>
        <p:nvCxnSpPr>
          <p:cNvPr id="10" name="Connecteur droit 9">
            <a:extLst>
              <a:ext uri="{FF2B5EF4-FFF2-40B4-BE49-F238E27FC236}">
                <a16:creationId xmlns:a16="http://schemas.microsoft.com/office/drawing/2014/main" id="{72A7C12F-407D-B3BD-9969-A62DA76534B9}"/>
              </a:ext>
            </a:extLst>
          </p:cNvPr>
          <p:cNvCxnSpPr>
            <a:cxnSpLocks/>
          </p:cNvCxnSpPr>
          <p:nvPr userDrawn="1"/>
        </p:nvCxnSpPr>
        <p:spPr>
          <a:xfrm>
            <a:off x="201336" y="2178845"/>
            <a:ext cx="1652631"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Sous-titre 2">
            <a:extLst>
              <a:ext uri="{FF2B5EF4-FFF2-40B4-BE49-F238E27FC236}">
                <a16:creationId xmlns:a16="http://schemas.microsoft.com/office/drawing/2014/main" id="{BFEAAFFB-AB81-B22E-57D6-004614831164}"/>
              </a:ext>
            </a:extLst>
          </p:cNvPr>
          <p:cNvSpPr txBox="1">
            <a:spLocks/>
          </p:cNvSpPr>
          <p:nvPr userDrawn="1"/>
        </p:nvSpPr>
        <p:spPr>
          <a:xfrm>
            <a:off x="134224" y="2449514"/>
            <a:ext cx="2080469" cy="7424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CA" sz="1400" b="1" i="0" dirty="0">
                <a:solidFill>
                  <a:schemeClr val="bg1"/>
                </a:solidFill>
                <a:latin typeface="Helvetica" pitchFamily="2" charset="0"/>
                <a:cs typeface="Gotham Bold" pitchFamily="2" charset="0"/>
              </a:rPr>
              <a:t>Sujet :</a:t>
            </a:r>
            <a:endParaRPr lang="en-CA" sz="1400" b="1" i="0" dirty="0">
              <a:solidFill>
                <a:schemeClr val="bg1"/>
              </a:solidFill>
              <a:latin typeface="Helvetica" pitchFamily="2" charset="0"/>
              <a:cs typeface="Gotham Bold" pitchFamily="2" charset="0"/>
            </a:endParaRPr>
          </a:p>
        </p:txBody>
      </p:sp>
      <p:sp>
        <p:nvSpPr>
          <p:cNvPr id="15" name="Sous-titre 2">
            <a:extLst>
              <a:ext uri="{FF2B5EF4-FFF2-40B4-BE49-F238E27FC236}">
                <a16:creationId xmlns:a16="http://schemas.microsoft.com/office/drawing/2014/main" id="{489CA7D9-230C-7D99-DB16-2BB61604A692}"/>
              </a:ext>
            </a:extLst>
          </p:cNvPr>
          <p:cNvSpPr txBox="1">
            <a:spLocks/>
          </p:cNvSpPr>
          <p:nvPr userDrawn="1"/>
        </p:nvSpPr>
        <p:spPr>
          <a:xfrm>
            <a:off x="134224" y="3363914"/>
            <a:ext cx="2080469" cy="7424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CA" sz="1200" b="0" i="0" dirty="0">
                <a:solidFill>
                  <a:schemeClr val="bg1"/>
                </a:solidFill>
                <a:latin typeface="Helvetica" pitchFamily="2" charset="0"/>
                <a:cs typeface="Gotham Medium" pitchFamily="2" charset="0"/>
              </a:rPr>
              <a:t>Préparé par :</a:t>
            </a:r>
            <a:endParaRPr lang="en-CA" sz="1200" b="0" i="0" dirty="0">
              <a:solidFill>
                <a:schemeClr val="bg1"/>
              </a:solidFill>
              <a:latin typeface="Helvetica" pitchFamily="2" charset="0"/>
              <a:cs typeface="Gotham Medium" pitchFamily="2" charset="0"/>
            </a:endParaRPr>
          </a:p>
        </p:txBody>
      </p:sp>
      <p:sp>
        <p:nvSpPr>
          <p:cNvPr id="16" name="Sous-titre 2">
            <a:extLst>
              <a:ext uri="{FF2B5EF4-FFF2-40B4-BE49-F238E27FC236}">
                <a16:creationId xmlns:a16="http://schemas.microsoft.com/office/drawing/2014/main" id="{E99FFF8E-0DE9-B9A8-C4B4-563CA39A1C36}"/>
              </a:ext>
            </a:extLst>
          </p:cNvPr>
          <p:cNvSpPr txBox="1">
            <a:spLocks/>
          </p:cNvSpPr>
          <p:nvPr userDrawn="1"/>
        </p:nvSpPr>
        <p:spPr>
          <a:xfrm>
            <a:off x="2348916" y="3335576"/>
            <a:ext cx="9004884" cy="74241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b="1" i="0" kern="1200">
                <a:solidFill>
                  <a:srgbClr val="000046"/>
                </a:solidFill>
                <a:latin typeface="Gotham Bold" pitchFamily="2" charset="0"/>
                <a:ea typeface="+mn-ea"/>
                <a:cs typeface="Gotham Bold" pitchFamily="2"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CA" sz="1400" dirty="0"/>
          </a:p>
        </p:txBody>
      </p:sp>
      <p:sp>
        <p:nvSpPr>
          <p:cNvPr id="23" name="Sous-titre 2">
            <a:extLst>
              <a:ext uri="{FF2B5EF4-FFF2-40B4-BE49-F238E27FC236}">
                <a16:creationId xmlns:a16="http://schemas.microsoft.com/office/drawing/2014/main" id="{B1A0F37B-3787-6C22-C491-73A187045983}"/>
              </a:ext>
            </a:extLst>
          </p:cNvPr>
          <p:cNvSpPr txBox="1">
            <a:spLocks/>
          </p:cNvSpPr>
          <p:nvPr userDrawn="1"/>
        </p:nvSpPr>
        <p:spPr>
          <a:xfrm>
            <a:off x="134224" y="4312181"/>
            <a:ext cx="2080469" cy="7424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CA" sz="1200" b="0" i="0" dirty="0">
                <a:solidFill>
                  <a:schemeClr val="bg1"/>
                </a:solidFill>
                <a:latin typeface="Helvetica" pitchFamily="2" charset="0"/>
                <a:cs typeface="Gotham Medium" pitchFamily="2" charset="0"/>
              </a:rPr>
              <a:t>Date :</a:t>
            </a:r>
            <a:endParaRPr lang="en-CA" sz="1200" b="0" i="0" dirty="0">
              <a:solidFill>
                <a:schemeClr val="bg1"/>
              </a:solidFill>
              <a:latin typeface="Helvetica" pitchFamily="2" charset="0"/>
              <a:cs typeface="Gotham Medium" pitchFamily="2" charset="0"/>
            </a:endParaRPr>
          </a:p>
        </p:txBody>
      </p:sp>
      <p:sp>
        <p:nvSpPr>
          <p:cNvPr id="25" name="Sous-titre 2">
            <a:extLst>
              <a:ext uri="{FF2B5EF4-FFF2-40B4-BE49-F238E27FC236}">
                <a16:creationId xmlns:a16="http://schemas.microsoft.com/office/drawing/2014/main" id="{5A04639B-F922-CDF4-4B16-6559DF1F623F}"/>
              </a:ext>
            </a:extLst>
          </p:cNvPr>
          <p:cNvSpPr txBox="1">
            <a:spLocks/>
          </p:cNvSpPr>
          <p:nvPr userDrawn="1"/>
        </p:nvSpPr>
        <p:spPr>
          <a:xfrm>
            <a:off x="2348916" y="5116514"/>
            <a:ext cx="9004884" cy="55615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b="1" i="0" kern="1200">
                <a:solidFill>
                  <a:srgbClr val="000046"/>
                </a:solidFill>
                <a:latin typeface="Gotham Bold" pitchFamily="2" charset="0"/>
                <a:ea typeface="+mn-ea"/>
                <a:cs typeface="Gotham Bold" pitchFamily="2"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1100"/>
              </a:lnSpc>
            </a:pPr>
            <a:r>
              <a:rPr lang="fr-CA" sz="800" b="0" dirty="0">
                <a:solidFill>
                  <a:schemeClr val="bg1">
                    <a:lumMod val="65000"/>
                  </a:schemeClr>
                </a:solidFill>
                <a:latin typeface="Helvetica" pitchFamily="2" charset="0"/>
              </a:rPr>
              <a:t>Note : </a:t>
            </a:r>
            <a:br>
              <a:rPr lang="fr-CA" sz="800" b="0" dirty="0">
                <a:solidFill>
                  <a:schemeClr val="bg1">
                    <a:lumMod val="65000"/>
                  </a:schemeClr>
                </a:solidFill>
                <a:latin typeface="Helvetica" pitchFamily="2" charset="0"/>
              </a:rPr>
            </a:br>
            <a:r>
              <a:rPr lang="fr-CA" sz="800" b="0" dirty="0">
                <a:solidFill>
                  <a:schemeClr val="bg1">
                    <a:lumMod val="65000"/>
                  </a:schemeClr>
                </a:solidFill>
                <a:latin typeface="Helvetica" pitchFamily="2" charset="0"/>
              </a:rPr>
              <a:t>    - </a:t>
            </a:r>
            <a:r>
              <a:rPr lang="fr-CA" sz="800" b="0" dirty="0">
                <a:solidFill>
                  <a:srgbClr val="000046"/>
                </a:solidFill>
                <a:highlight>
                  <a:srgbClr val="C0C0C0"/>
                </a:highlight>
                <a:latin typeface="Helvetica" pitchFamily="2" charset="0"/>
              </a:rPr>
              <a:t>Les champs surlignés en gris</a:t>
            </a:r>
            <a:r>
              <a:rPr lang="fr-CA" sz="800" b="0" dirty="0">
                <a:solidFill>
                  <a:schemeClr val="bg1">
                    <a:lumMod val="65000"/>
                  </a:schemeClr>
                </a:solidFill>
                <a:latin typeface="Helvetica" pitchFamily="2" charset="0"/>
              </a:rPr>
              <a:t> </a:t>
            </a:r>
            <a:r>
              <a:rPr lang="fr-CA" sz="800" b="0" i="0" dirty="0">
                <a:solidFill>
                  <a:schemeClr val="bg1">
                    <a:lumMod val="65000"/>
                  </a:schemeClr>
                </a:solidFill>
                <a:latin typeface="Helvetica" pitchFamily="2" charset="0"/>
              </a:rPr>
              <a:t>doivent être complétés par l’entreprise</a:t>
            </a:r>
            <a:endParaRPr lang="en-CA" sz="800" b="0" i="0" dirty="0">
              <a:solidFill>
                <a:schemeClr val="bg1">
                  <a:lumMod val="65000"/>
                </a:schemeClr>
              </a:solidFill>
              <a:latin typeface="Helvetica" pitchFamily="2" charset="0"/>
            </a:endParaRPr>
          </a:p>
        </p:txBody>
      </p:sp>
      <p:sp>
        <p:nvSpPr>
          <p:cNvPr id="26" name="Rectangle 25">
            <a:extLst>
              <a:ext uri="{FF2B5EF4-FFF2-40B4-BE49-F238E27FC236}">
                <a16:creationId xmlns:a16="http://schemas.microsoft.com/office/drawing/2014/main" id="{86606842-EEA9-5F79-E622-470414F2C7B3}"/>
              </a:ext>
            </a:extLst>
          </p:cNvPr>
          <p:cNvSpPr/>
          <p:nvPr userDrawn="1"/>
        </p:nvSpPr>
        <p:spPr>
          <a:xfrm>
            <a:off x="2348916" y="5054599"/>
            <a:ext cx="5103444" cy="55615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ZoneTexte 26">
            <a:extLst>
              <a:ext uri="{FF2B5EF4-FFF2-40B4-BE49-F238E27FC236}">
                <a16:creationId xmlns:a16="http://schemas.microsoft.com/office/drawing/2014/main" id="{636D944A-F3E2-C878-371A-E14F5434778E}"/>
              </a:ext>
            </a:extLst>
          </p:cNvPr>
          <p:cNvSpPr txBox="1"/>
          <p:nvPr userDrawn="1"/>
        </p:nvSpPr>
        <p:spPr>
          <a:xfrm>
            <a:off x="2348916" y="2441047"/>
            <a:ext cx="6346351" cy="646331"/>
          </a:xfrm>
          <a:prstGeom prst="rect">
            <a:avLst/>
          </a:prstGeom>
          <a:noFill/>
        </p:spPr>
        <p:txBody>
          <a:bodyPr wrap="square" rtlCol="0">
            <a:spAutoFit/>
          </a:bodyPr>
          <a:lstStyle/>
          <a:p>
            <a:r>
              <a:rPr lang="fr-CA" b="1" i="0" dirty="0">
                <a:solidFill>
                  <a:srgbClr val="000046"/>
                </a:solidFill>
                <a:latin typeface="Helvetica" pitchFamily="2" charset="0"/>
                <a:cs typeface="Gotham Bold" pitchFamily="2" charset="0"/>
              </a:rPr>
              <a:t>Remplacement du produit </a:t>
            </a:r>
          </a:p>
          <a:p>
            <a:r>
              <a:rPr lang="fr-CA" b="1" i="0" dirty="0">
                <a:solidFill>
                  <a:srgbClr val="000046"/>
                </a:solidFill>
                <a:latin typeface="Helvetica" pitchFamily="2" charset="0"/>
                <a:cs typeface="Gotham Bold" pitchFamily="2" charset="0"/>
              </a:rPr>
              <a:t>dans le marché par un produit amélioré</a:t>
            </a:r>
            <a:endParaRPr lang="en-CA" b="1" i="0" dirty="0">
              <a:solidFill>
                <a:srgbClr val="000046"/>
              </a:solidFill>
              <a:latin typeface="Helvetica" pitchFamily="2" charset="0"/>
              <a:cs typeface="Gotham Bold" pitchFamily="2" charset="0"/>
            </a:endParaRPr>
          </a:p>
        </p:txBody>
      </p:sp>
      <p:pic>
        <p:nvPicPr>
          <p:cNvPr id="29" name="Image 28">
            <a:extLst>
              <a:ext uri="{FF2B5EF4-FFF2-40B4-BE49-F238E27FC236}">
                <a16:creationId xmlns:a16="http://schemas.microsoft.com/office/drawing/2014/main" id="{D76ECEEC-EE2B-2262-945C-E2EB3427C84B}"/>
              </a:ext>
            </a:extLst>
          </p:cNvPr>
          <p:cNvPicPr>
            <a:picLocks noChangeAspect="1"/>
          </p:cNvPicPr>
          <p:nvPr userDrawn="1"/>
        </p:nvPicPr>
        <p:blipFill>
          <a:blip r:embed="rId3"/>
          <a:stretch>
            <a:fillRect/>
          </a:stretch>
        </p:blipFill>
        <p:spPr>
          <a:xfrm>
            <a:off x="134224" y="5175249"/>
            <a:ext cx="1803400" cy="1562100"/>
          </a:xfrm>
          <a:prstGeom prst="rect">
            <a:avLst/>
          </a:prstGeom>
        </p:spPr>
      </p:pic>
      <p:sp>
        <p:nvSpPr>
          <p:cNvPr id="30" name="ZoneTexte 29">
            <a:extLst>
              <a:ext uri="{FF2B5EF4-FFF2-40B4-BE49-F238E27FC236}">
                <a16:creationId xmlns:a16="http://schemas.microsoft.com/office/drawing/2014/main" id="{5B37D587-919F-D2EC-EE5F-2697FC514BCB}"/>
              </a:ext>
            </a:extLst>
          </p:cNvPr>
          <p:cNvSpPr txBox="1"/>
          <p:nvPr userDrawn="1"/>
        </p:nvSpPr>
        <p:spPr>
          <a:xfrm>
            <a:off x="2283821" y="6207194"/>
            <a:ext cx="2758441" cy="215444"/>
          </a:xfrm>
          <a:prstGeom prst="rect">
            <a:avLst/>
          </a:prstGeom>
          <a:noFill/>
        </p:spPr>
        <p:txBody>
          <a:bodyPr wrap="square" rtlCol="0">
            <a:spAutoFit/>
          </a:bodyPr>
          <a:lstStyle/>
          <a:p>
            <a:r>
              <a:rPr lang="en-CA" sz="800" b="0" i="0" dirty="0">
                <a:solidFill>
                  <a:srgbClr val="000046"/>
                </a:solidFill>
                <a:latin typeface="Helvetica" pitchFamily="2" charset="0"/>
              </a:rPr>
              <a:t>Une initiative du</a:t>
            </a:r>
          </a:p>
        </p:txBody>
      </p:sp>
      <p:sp>
        <p:nvSpPr>
          <p:cNvPr id="3" name="ZoneTexte 2">
            <a:extLst>
              <a:ext uri="{FF2B5EF4-FFF2-40B4-BE49-F238E27FC236}">
                <a16:creationId xmlns:a16="http://schemas.microsoft.com/office/drawing/2014/main" id="{1AF8D485-2B1C-644E-872A-A666BC633D2C}"/>
              </a:ext>
            </a:extLst>
          </p:cNvPr>
          <p:cNvSpPr txBox="1"/>
          <p:nvPr userDrawn="1"/>
        </p:nvSpPr>
        <p:spPr>
          <a:xfrm>
            <a:off x="4263279" y="5997292"/>
            <a:ext cx="7463665" cy="415498"/>
          </a:xfrm>
          <a:prstGeom prst="rect">
            <a:avLst/>
          </a:prstGeom>
          <a:noFill/>
        </p:spPr>
        <p:txBody>
          <a:bodyPr wrap="square" rtlCol="0">
            <a:spAutoFit/>
          </a:bodyPr>
          <a:lstStyle/>
          <a:p>
            <a:r>
              <a:rPr lang="fr-CA" sz="700" b="0" i="0" dirty="0">
                <a:solidFill>
                  <a:srgbClr val="000046"/>
                </a:solidFill>
                <a:latin typeface="Helvetica" pitchFamily="2" charset="0"/>
                <a:cs typeface="Gotham Bold" pitchFamily="2" charset="0"/>
              </a:rPr>
              <a:t>Avis et exonération de responsabilité : les documents et informations fournis ne font l’objet d’aucune garantie légale, conventionnelle ou autre de la part du CTAQ et de ses partenaires. Toute annonce ou utilisation de ces informations ne doit pas laisser entendre que le CTAQ ou ses partenaires accordent leur soutien à un produit, à un processus ou à une pratique quelconque. Le CTAQ et ses partenaires ne seront aucunement responsables des dommages subis par quiconque à la suite de l’utilisation des informations fournies par ceux-ci.</a:t>
            </a:r>
          </a:p>
        </p:txBody>
      </p:sp>
    </p:spTree>
    <p:extLst>
      <p:ext uri="{BB962C8B-B14F-4D97-AF65-F5344CB8AC3E}">
        <p14:creationId xmlns:p14="http://schemas.microsoft.com/office/powerpoint/2010/main" val="339038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u P1">
    <p:spTree>
      <p:nvGrpSpPr>
        <p:cNvPr id="1" name=""/>
        <p:cNvGrpSpPr/>
        <p:nvPr/>
      </p:nvGrpSpPr>
      <p:grpSpPr>
        <a:xfrm>
          <a:off x="0" y="0"/>
          <a:ext cx="0" cy="0"/>
          <a:chOff x="0" y="0"/>
          <a:chExt cx="0" cy="0"/>
        </a:xfrm>
      </p:grpSpPr>
      <p:cxnSp>
        <p:nvCxnSpPr>
          <p:cNvPr id="8" name="Connecteur droit 7">
            <a:extLst>
              <a:ext uri="{FF2B5EF4-FFF2-40B4-BE49-F238E27FC236}">
                <a16:creationId xmlns:a16="http://schemas.microsoft.com/office/drawing/2014/main" id="{B1214CBE-F6F0-407F-7560-01CD072BA1E3}"/>
              </a:ext>
            </a:extLst>
          </p:cNvPr>
          <p:cNvCxnSpPr/>
          <p:nvPr userDrawn="1"/>
        </p:nvCxnSpPr>
        <p:spPr>
          <a:xfrm>
            <a:off x="838200" y="6443133"/>
            <a:ext cx="10515600" cy="0"/>
          </a:xfrm>
          <a:prstGeom prst="line">
            <a:avLst/>
          </a:prstGeom>
          <a:ln w="9525">
            <a:solidFill>
              <a:srgbClr val="000046"/>
            </a:solidFill>
          </a:ln>
        </p:spPr>
        <p:style>
          <a:lnRef idx="1">
            <a:schemeClr val="accent1"/>
          </a:lnRef>
          <a:fillRef idx="0">
            <a:schemeClr val="accent1"/>
          </a:fillRef>
          <a:effectRef idx="0">
            <a:schemeClr val="accent1"/>
          </a:effectRef>
          <a:fontRef idx="minor">
            <a:schemeClr val="tx1"/>
          </a:fontRef>
        </p:style>
      </p:cxnSp>
      <p:graphicFrame>
        <p:nvGraphicFramePr>
          <p:cNvPr id="9" name="Tableau 9">
            <a:extLst>
              <a:ext uri="{FF2B5EF4-FFF2-40B4-BE49-F238E27FC236}">
                <a16:creationId xmlns:a16="http://schemas.microsoft.com/office/drawing/2014/main" id="{9DACAAEB-5ACB-5790-AD28-C9DAE028104C}"/>
              </a:ext>
            </a:extLst>
          </p:cNvPr>
          <p:cNvGraphicFramePr>
            <a:graphicFrameLocks noGrp="1"/>
          </p:cNvGraphicFramePr>
          <p:nvPr userDrawn="1">
            <p:extLst>
              <p:ext uri="{D42A27DB-BD31-4B8C-83A1-F6EECF244321}">
                <p14:modId xmlns:p14="http://schemas.microsoft.com/office/powerpoint/2010/main" val="787661157"/>
              </p:ext>
            </p:extLst>
          </p:nvPr>
        </p:nvGraphicFramePr>
        <p:xfrm>
          <a:off x="838199" y="414867"/>
          <a:ext cx="10515600" cy="5135760"/>
        </p:xfrm>
        <a:graphic>
          <a:graphicData uri="http://schemas.openxmlformats.org/drawingml/2006/table">
            <a:tbl>
              <a:tblPr firstRow="1" bandRow="1">
                <a:tableStyleId>{5C22544A-7EE6-4342-B048-85BDC9FD1C3A}</a:tableStyleId>
              </a:tblPr>
              <a:tblGrid>
                <a:gridCol w="2362201">
                  <a:extLst>
                    <a:ext uri="{9D8B030D-6E8A-4147-A177-3AD203B41FA5}">
                      <a16:colId xmlns:a16="http://schemas.microsoft.com/office/drawing/2014/main" val="2550873242"/>
                    </a:ext>
                  </a:extLst>
                </a:gridCol>
                <a:gridCol w="8153399">
                  <a:extLst>
                    <a:ext uri="{9D8B030D-6E8A-4147-A177-3AD203B41FA5}">
                      <a16:colId xmlns:a16="http://schemas.microsoft.com/office/drawing/2014/main" val="411152892"/>
                    </a:ext>
                  </a:extLst>
                </a:gridCol>
              </a:tblGrid>
              <a:tr h="2151790">
                <a:tc>
                  <a:txBody>
                    <a:bodyPr/>
                    <a:lstStyle/>
                    <a:p>
                      <a:r>
                        <a:rPr lang="fr-CA" b="1" i="0" noProof="0">
                          <a:solidFill>
                            <a:srgbClr val="000046"/>
                          </a:solidFill>
                          <a:latin typeface="Helvetica" pitchFamily="2" charset="0"/>
                          <a:cs typeface="Gotham Bold" pitchFamily="2" charset="0"/>
                        </a:rPr>
                        <a:t>1. Contexte</a:t>
                      </a: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sz="1000" b="0" i="0" noProof="0">
                          <a:solidFill>
                            <a:srgbClr val="000046"/>
                          </a:solidFill>
                          <a:latin typeface="Helvetica" pitchFamily="2" charset="0"/>
                          <a:cs typeface="Gotham Bold" pitchFamily="2" charset="0"/>
                        </a:rPr>
                        <a:t>L’entreprise désire améliorer les valeurs nutritives du produit </a:t>
                      </a:r>
                      <a:br>
                        <a:rPr lang="fr-CA" sz="1000" b="0" i="0" noProof="0">
                          <a:solidFill>
                            <a:srgbClr val="000046"/>
                          </a:solidFill>
                          <a:latin typeface="Helvetica" pitchFamily="2" charset="0"/>
                          <a:cs typeface="Gotham Bold" pitchFamily="2" charset="0"/>
                        </a:rPr>
                      </a:br>
                      <a:r>
                        <a:rPr lang="fr-CA" sz="1000" b="0" i="0" noProof="0">
                          <a:solidFill>
                            <a:srgbClr val="000046"/>
                          </a:solidFill>
                          <a:latin typeface="Helvetica" pitchFamily="2" charset="0"/>
                          <a:cs typeface="Gotham Bold" pitchFamily="2" charset="0"/>
                        </a:rPr>
                        <a:t>présentement sur le marché.</a:t>
                      </a:r>
                    </a:p>
                    <a:p>
                      <a:br>
                        <a:rPr lang="fr-CA" sz="1000" b="0" i="0" noProof="0">
                          <a:solidFill>
                            <a:srgbClr val="000046"/>
                          </a:solidFill>
                          <a:latin typeface="Helvetica" pitchFamily="2" charset="0"/>
                          <a:cs typeface="Gotham Bold" pitchFamily="2" charset="0"/>
                        </a:rPr>
                      </a:br>
                      <a:endParaRPr lang="fr-CA" sz="1000" b="0" i="0" noProof="0">
                        <a:solidFill>
                          <a:srgbClr val="000046"/>
                        </a:solidFill>
                        <a:latin typeface="Helvetica" pitchFamily="2" charset="0"/>
                        <a:cs typeface="Gotham Bold" pitchFamily="2" charset="0"/>
                      </a:endParaRPr>
                    </a:p>
                    <a:p>
                      <a:r>
                        <a:rPr lang="fr-CA" sz="1000" b="0" i="0" noProof="0">
                          <a:solidFill>
                            <a:srgbClr val="000046"/>
                          </a:solidFill>
                          <a:latin typeface="Helvetica" pitchFamily="2" charset="0"/>
                          <a:cs typeface="Gotham Bold" pitchFamily="2" charset="0"/>
                        </a:rPr>
                        <a:t>Les changements suivants ont été apportés au produit d’origine :</a:t>
                      </a:r>
                    </a:p>
                    <a:p>
                      <a:endParaRPr lang="fr-CA" sz="1000" b="0" i="0" noProof="0">
                        <a:solidFill>
                          <a:srgbClr val="000046"/>
                        </a:solidFill>
                        <a:latin typeface="Helvetica" pitchFamily="2" charset="0"/>
                        <a:cs typeface="Gotham Bold" pitchFamily="2" charset="0"/>
                      </a:endParaRPr>
                    </a:p>
                    <a:p>
                      <a:endParaRPr lang="fr-CA" sz="1000" b="0" i="0" noProof="0">
                        <a:solidFill>
                          <a:srgbClr val="000046"/>
                        </a:solidFill>
                        <a:latin typeface="Helvetica" pitchFamily="2" charset="0"/>
                        <a:cs typeface="Gotham Bold" pitchFamily="2" charset="0"/>
                      </a:endParaRPr>
                    </a:p>
                    <a:p>
                      <a:endParaRPr lang="fr-CA" sz="1000" b="0" i="0" noProof="0">
                        <a:solidFill>
                          <a:srgbClr val="000046"/>
                        </a:solidFill>
                        <a:latin typeface="Helvetica" pitchFamily="2" charset="0"/>
                        <a:cs typeface="Gotham Bold" pitchFamily="2" charset="0"/>
                      </a:endParaRPr>
                    </a:p>
                    <a:p>
                      <a:endParaRPr lang="fr-CA" sz="1000" b="0" i="0" noProof="0">
                        <a:solidFill>
                          <a:srgbClr val="000046"/>
                        </a:solidFill>
                        <a:latin typeface="Helvetica" pitchFamily="2" charset="0"/>
                        <a:cs typeface="Gotham Bold" pitchFamily="2" charset="0"/>
                      </a:endParaRPr>
                    </a:p>
                    <a:p>
                      <a:endParaRPr lang="fr-CA" sz="1000" b="0" i="0" noProof="0">
                        <a:solidFill>
                          <a:srgbClr val="000046"/>
                        </a:solidFill>
                        <a:latin typeface="Helvetica" pitchFamily="2" charset="0"/>
                        <a:cs typeface="Gotham Bold" pitchFamily="2" charset="0"/>
                      </a:endParaRPr>
                    </a:p>
                    <a:p>
                      <a:endParaRPr lang="fr-CA" sz="1000" b="0" i="0" noProof="0">
                        <a:solidFill>
                          <a:srgbClr val="000046"/>
                        </a:solidFill>
                        <a:latin typeface="Helvetica" pitchFamily="2" charset="0"/>
                        <a:cs typeface="Gotham Bold" pitchFamily="2" charset="0"/>
                      </a:endParaRPr>
                    </a:p>
                    <a:p>
                      <a:endParaRPr lang="fr-CA" sz="1000" b="0" i="0" noProof="0">
                        <a:solidFill>
                          <a:srgbClr val="000046"/>
                        </a:solidFill>
                        <a:latin typeface="Helvetica" pitchFamily="2" charset="0"/>
                        <a:cs typeface="Gotham Bold" pitchFamily="2" charset="0"/>
                      </a:endParaRPr>
                    </a:p>
                    <a:p>
                      <a:r>
                        <a:rPr lang="fr-CA" sz="1000" b="0" i="0" noProof="0">
                          <a:solidFill>
                            <a:srgbClr val="000046"/>
                          </a:solidFill>
                          <a:latin typeface="Helvetica" pitchFamily="2" charset="0"/>
                          <a:cs typeface="Gotham Bold" pitchFamily="2" charset="0"/>
                        </a:rPr>
                        <a:t>Avant de procéder au remplacement de ce produit sur le marché, l’entreprise désire valider que les consommateurs fidèles de ce produit vont migrer au produit amélioré et désire une soumission de votre part afin de faire un test de goût auprès de la clientèle fidèle.</a:t>
                      </a:r>
                    </a:p>
                    <a:p>
                      <a:endParaRPr lang="fr-CA" sz="1000" b="0" i="0" noProof="0">
                        <a:solidFill>
                          <a:srgbClr val="000046"/>
                        </a:solidFill>
                        <a:latin typeface="Helvetica" pitchFamily="2" charset="0"/>
                        <a:cs typeface="Gotham Bold" pitchFamily="2" charset="0"/>
                      </a:endParaRPr>
                    </a:p>
                    <a:p>
                      <a:endParaRPr lang="fr-CA" b="1" i="0" noProof="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5180908"/>
                  </a:ext>
                </a:extLst>
              </a:tr>
              <a:tr h="720000">
                <a:tc>
                  <a:txBody>
                    <a:bodyPr/>
                    <a:lstStyle/>
                    <a:p>
                      <a:pPr lvl="1"/>
                      <a:r>
                        <a:rPr lang="fr-CA" sz="1000" b="1" i="0" noProof="0">
                          <a:solidFill>
                            <a:srgbClr val="000046"/>
                          </a:solidFill>
                          <a:latin typeface="Helvetica" pitchFamily="2" charset="0"/>
                          <a:cs typeface="Gotham Bold" pitchFamily="2" charset="0"/>
                        </a:rPr>
                        <a:t>A.   Objectif</a:t>
                      </a: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sz="1000" b="1" i="0" noProof="0">
                          <a:solidFill>
                            <a:srgbClr val="000046"/>
                          </a:solidFill>
                          <a:latin typeface="Helvetica" pitchFamily="2" charset="0"/>
                          <a:cs typeface="Gotham Bold" pitchFamily="2" charset="0"/>
                        </a:rPr>
                        <a:t>Déterminer si les consommateurs perçoivent la différence entre le Produit Original </a:t>
                      </a:r>
                      <a:r>
                        <a:rPr lang="fr-CA" sz="1000" b="1" i="0" noProof="0">
                          <a:solidFill>
                            <a:srgbClr val="FFD74B"/>
                          </a:solidFill>
                          <a:latin typeface="Helvetica" pitchFamily="2" charset="0"/>
                          <a:cs typeface="Gotham Bold" pitchFamily="2" charset="0"/>
                        </a:rPr>
                        <a:t>(PO) </a:t>
                      </a:r>
                      <a:br>
                        <a:rPr lang="fr-CA" sz="1000" b="1" i="0" noProof="0">
                          <a:solidFill>
                            <a:srgbClr val="000046"/>
                          </a:solidFill>
                          <a:latin typeface="Helvetica" pitchFamily="2" charset="0"/>
                          <a:cs typeface="Gotham Bold" pitchFamily="2" charset="0"/>
                        </a:rPr>
                      </a:br>
                      <a:r>
                        <a:rPr lang="fr-CA" sz="1000" b="1" i="0" noProof="0">
                          <a:solidFill>
                            <a:srgbClr val="000046"/>
                          </a:solidFill>
                          <a:latin typeface="Helvetica" pitchFamily="2" charset="0"/>
                          <a:cs typeface="Gotham Bold" pitchFamily="2" charset="0"/>
                        </a:rPr>
                        <a:t>et le Produit Amélioré </a:t>
                      </a:r>
                      <a:r>
                        <a:rPr lang="fr-CA" sz="1000" b="1" i="0" noProof="0">
                          <a:solidFill>
                            <a:srgbClr val="73CD96"/>
                          </a:solidFill>
                          <a:latin typeface="Helvetica" pitchFamily="2" charset="0"/>
                          <a:cs typeface="Gotham Bold" pitchFamily="2" charset="0"/>
                        </a:rPr>
                        <a:t>(PA)</a:t>
                      </a:r>
                      <a:r>
                        <a:rPr lang="fr-CA" sz="1000" b="1" i="0" noProof="0">
                          <a:solidFill>
                            <a:srgbClr val="000046"/>
                          </a:solidFill>
                          <a:latin typeface="Helvetica" pitchFamily="2" charset="0"/>
                          <a:cs typeface="Gotham Bold" pitchFamily="2" charset="0"/>
                        </a:rPr>
                        <a:t>,</a:t>
                      </a:r>
                      <a:r>
                        <a:rPr lang="fr-CA" sz="1000" b="1" i="0" noProof="0">
                          <a:solidFill>
                            <a:srgbClr val="73CD96"/>
                          </a:solidFill>
                          <a:latin typeface="Helvetica" pitchFamily="2" charset="0"/>
                          <a:cs typeface="Gotham Bold" pitchFamily="2" charset="0"/>
                        </a:rPr>
                        <a:t> </a:t>
                      </a:r>
                      <a:r>
                        <a:rPr lang="fr-CA" sz="1000" b="1" i="0" noProof="0">
                          <a:solidFill>
                            <a:srgbClr val="000046"/>
                          </a:solidFill>
                          <a:latin typeface="Helvetica" pitchFamily="2" charset="0"/>
                          <a:cs typeface="Gotham Bold" pitchFamily="2" charset="0"/>
                        </a:rPr>
                        <a:t>et si oui, si cette différence est préférée et/ou acceptable.</a:t>
                      </a:r>
                    </a:p>
                    <a:p>
                      <a:endParaRPr lang="fr-CA" b="1" i="0" noProof="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2748151"/>
                  </a:ext>
                </a:extLst>
              </a:tr>
              <a:tr h="1764000">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CA" sz="1000" b="1" i="0" noProof="0">
                          <a:solidFill>
                            <a:srgbClr val="000046"/>
                          </a:solidFill>
                          <a:latin typeface="Helvetica" pitchFamily="2" charset="0"/>
                          <a:cs typeface="Gotham Bold" pitchFamily="2" charset="0"/>
                        </a:rPr>
                        <a:t>B.   Mesure d’actions et</a:t>
                      </a:r>
                      <a:br>
                        <a:rPr lang="fr-CA" sz="1000" b="1" i="0" noProof="0">
                          <a:solidFill>
                            <a:srgbClr val="000046"/>
                          </a:solidFill>
                          <a:latin typeface="Helvetica" pitchFamily="2" charset="0"/>
                          <a:cs typeface="Gotham Bold" pitchFamily="2" charset="0"/>
                        </a:rPr>
                      </a:br>
                      <a:r>
                        <a:rPr lang="fr-CA" sz="1000" b="1" i="0" noProof="0">
                          <a:solidFill>
                            <a:srgbClr val="000046"/>
                          </a:solidFill>
                          <a:latin typeface="Helvetica" pitchFamily="2" charset="0"/>
                          <a:cs typeface="Gotham Bold" pitchFamily="2" charset="0"/>
                        </a:rPr>
                        <a:t>      Décision d’affaires</a:t>
                      </a:r>
                    </a:p>
                    <a:p>
                      <a:pPr lvl="1"/>
                      <a:endParaRPr lang="fr-CA" sz="1000" b="1" i="0" noProof="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sz="1000" b="0" i="0" noProof="0" dirty="0">
                          <a:solidFill>
                            <a:srgbClr val="000046"/>
                          </a:solidFill>
                          <a:latin typeface="Helvetica" pitchFamily="2" charset="0"/>
                          <a:cs typeface="Gotham Bold" pitchFamily="2" charset="0"/>
                        </a:rPr>
                        <a:t>Procéder au remplacement du produit sur le marché </a:t>
                      </a:r>
                      <a:r>
                        <a:rPr lang="fr-CA" sz="1000" b="1" i="0" noProof="0" dirty="0">
                          <a:solidFill>
                            <a:srgbClr val="000046"/>
                          </a:solidFill>
                          <a:latin typeface="Helvetica" pitchFamily="2" charset="0"/>
                          <a:cs typeface="Gotham Bold" pitchFamily="2" charset="0"/>
                        </a:rPr>
                        <a:t>si et seulement si le Produit Amélioré </a:t>
                      </a:r>
                      <a:r>
                        <a:rPr lang="fr-CA" sz="1000" b="1" i="0" noProof="0" dirty="0">
                          <a:solidFill>
                            <a:srgbClr val="73CD96"/>
                          </a:solidFill>
                          <a:latin typeface="Helvetica" pitchFamily="2" charset="0"/>
                          <a:cs typeface="Gotham Bold" pitchFamily="2" charset="0"/>
                        </a:rPr>
                        <a:t>(PA) </a:t>
                      </a:r>
                      <a:br>
                        <a:rPr lang="fr-CA" sz="1000" b="1" i="0" noProof="0" dirty="0">
                          <a:solidFill>
                            <a:srgbClr val="000046"/>
                          </a:solidFill>
                          <a:latin typeface="Helvetica" pitchFamily="2" charset="0"/>
                          <a:cs typeface="Gotham Bold" pitchFamily="2" charset="0"/>
                        </a:rPr>
                      </a:br>
                      <a:r>
                        <a:rPr lang="fr-CA" sz="1000" b="1" i="0" noProof="0" dirty="0">
                          <a:solidFill>
                            <a:srgbClr val="000046"/>
                          </a:solidFill>
                          <a:latin typeface="Helvetica" pitchFamily="2" charset="0"/>
                          <a:cs typeface="Gotham Bold" pitchFamily="2" charset="0"/>
                        </a:rPr>
                        <a:t>est ≥ au Produit Original </a:t>
                      </a:r>
                      <a:r>
                        <a:rPr lang="fr-CA" sz="1000" b="1" i="0" noProof="0" dirty="0">
                          <a:solidFill>
                            <a:srgbClr val="FFD74B"/>
                          </a:solidFill>
                          <a:latin typeface="Helvetica" pitchFamily="2" charset="0"/>
                          <a:cs typeface="Gotham Bold" pitchFamily="2" charset="0"/>
                        </a:rPr>
                        <a:t>(PO) </a:t>
                      </a:r>
                      <a:r>
                        <a:rPr lang="fr-CA" sz="1000" b="0" i="0" noProof="0" dirty="0">
                          <a:solidFill>
                            <a:srgbClr val="000046"/>
                          </a:solidFill>
                          <a:latin typeface="Helvetica" pitchFamily="2" charset="0"/>
                          <a:cs typeface="Gotham Bold" pitchFamily="2" charset="0"/>
                        </a:rPr>
                        <a:t>sur les éléments suivants :</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Appréciation générale du produit, et</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Préférence ou Acceptation du Produit Amélioré</a:t>
                      </a:r>
                    </a:p>
                    <a:p>
                      <a:r>
                        <a:rPr lang="fr-CA" sz="1000" b="0" i="0" noProof="0" dirty="0">
                          <a:solidFill>
                            <a:srgbClr val="000046"/>
                          </a:solidFill>
                          <a:latin typeface="Helvetica" pitchFamily="2" charset="0"/>
                          <a:cs typeface="Gotham Bold" pitchFamily="2" charset="0"/>
                        </a:rPr>
                        <a:t>Sinon</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Continuer à reformuler le produit amélioré et retester; </a:t>
                      </a:r>
                      <a:br>
                        <a:rPr lang="fr-CA" sz="1000" b="0" i="0" noProof="0" dirty="0">
                          <a:solidFill>
                            <a:srgbClr val="000046"/>
                          </a:solidFill>
                          <a:latin typeface="Helvetica" pitchFamily="2" charset="0"/>
                          <a:cs typeface="Gotham Bold" pitchFamily="2" charset="0"/>
                        </a:rPr>
                      </a:br>
                      <a:r>
                        <a:rPr lang="fr-CA" sz="1000" b="0" i="0" noProof="0" dirty="0">
                          <a:solidFill>
                            <a:srgbClr val="000046"/>
                          </a:solidFill>
                          <a:latin typeface="Helvetica" pitchFamily="2" charset="0"/>
                          <a:cs typeface="Gotham Bold" pitchFamily="2" charset="0"/>
                        </a:rPr>
                        <a:t>Ou</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Procéder au remplacement dans le marché, mais considérer faire de la communication </a:t>
                      </a:r>
                      <a:br>
                        <a:rPr lang="fr-CA" sz="1000" b="0" i="0" noProof="0" dirty="0">
                          <a:solidFill>
                            <a:srgbClr val="000046"/>
                          </a:solidFill>
                          <a:latin typeface="Helvetica" pitchFamily="2" charset="0"/>
                          <a:cs typeface="Gotham Bold" pitchFamily="2" charset="0"/>
                        </a:rPr>
                      </a:br>
                      <a:r>
                        <a:rPr lang="fr-CA" sz="1000" b="0" i="0" noProof="0" dirty="0">
                          <a:solidFill>
                            <a:srgbClr val="000046"/>
                          </a:solidFill>
                          <a:latin typeface="Helvetica" pitchFamily="2" charset="0"/>
                          <a:cs typeface="Gotham Bold" pitchFamily="2" charset="0"/>
                        </a:rPr>
                        <a:t>auprès des consommateurs pour justifier le changement (plus risqué, et besoin d’investissements marketing).</a:t>
                      </a: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0076627"/>
                  </a:ext>
                </a:extLst>
              </a:tr>
            </a:tbl>
          </a:graphicData>
        </a:graphic>
      </p:graphicFrame>
      <p:sp>
        <p:nvSpPr>
          <p:cNvPr id="12" name="ZoneTexte 11">
            <a:extLst>
              <a:ext uri="{FF2B5EF4-FFF2-40B4-BE49-F238E27FC236}">
                <a16:creationId xmlns:a16="http://schemas.microsoft.com/office/drawing/2014/main" id="{85427E7E-62F9-3D35-295E-054162315DA0}"/>
              </a:ext>
            </a:extLst>
          </p:cNvPr>
          <p:cNvSpPr txBox="1"/>
          <p:nvPr userDrawn="1"/>
        </p:nvSpPr>
        <p:spPr>
          <a:xfrm>
            <a:off x="748937" y="6506031"/>
            <a:ext cx="2758441" cy="215444"/>
          </a:xfrm>
          <a:prstGeom prst="rect">
            <a:avLst/>
          </a:prstGeom>
          <a:noFill/>
        </p:spPr>
        <p:txBody>
          <a:bodyPr wrap="square" rtlCol="0">
            <a:spAutoFit/>
          </a:bodyPr>
          <a:lstStyle/>
          <a:p>
            <a:r>
              <a:rPr lang="en-CA" sz="800" b="0" i="0" dirty="0">
                <a:solidFill>
                  <a:srgbClr val="000046"/>
                </a:solidFill>
                <a:latin typeface="Helvetica" pitchFamily="2" charset="0"/>
              </a:rPr>
              <a:t>AAQ – </a:t>
            </a:r>
            <a:r>
              <a:rPr lang="en-CA" sz="800" b="0" i="0" dirty="0" err="1">
                <a:solidFill>
                  <a:srgbClr val="000046"/>
                </a:solidFill>
                <a:latin typeface="Helvetica" pitchFamily="2" charset="0"/>
              </a:rPr>
              <a:t>une</a:t>
            </a:r>
            <a:r>
              <a:rPr lang="en-CA" sz="800" b="0" i="0" dirty="0">
                <a:solidFill>
                  <a:srgbClr val="000046"/>
                </a:solidFill>
                <a:latin typeface="Helvetica" pitchFamily="2" charset="0"/>
              </a:rPr>
              <a:t> initiative du CTAQ</a:t>
            </a:r>
          </a:p>
        </p:txBody>
      </p:sp>
      <p:sp>
        <p:nvSpPr>
          <p:cNvPr id="13" name="ZoneTexte 12">
            <a:extLst>
              <a:ext uri="{FF2B5EF4-FFF2-40B4-BE49-F238E27FC236}">
                <a16:creationId xmlns:a16="http://schemas.microsoft.com/office/drawing/2014/main" id="{44982FE4-ACAE-5277-354D-9523AE3611AD}"/>
              </a:ext>
            </a:extLst>
          </p:cNvPr>
          <p:cNvSpPr txBox="1"/>
          <p:nvPr userDrawn="1"/>
        </p:nvSpPr>
        <p:spPr>
          <a:xfrm>
            <a:off x="4034244" y="6506031"/>
            <a:ext cx="4119156" cy="215444"/>
          </a:xfrm>
          <a:prstGeom prst="rect">
            <a:avLst/>
          </a:prstGeom>
          <a:noFill/>
        </p:spPr>
        <p:txBody>
          <a:bodyPr wrap="square" rtlCol="0">
            <a:spAutoFit/>
          </a:bodyPr>
          <a:lstStyle/>
          <a:p>
            <a:pPr algn="ctr"/>
            <a:r>
              <a:rPr lang="en-CA" sz="800" b="0" i="0" dirty="0" err="1">
                <a:solidFill>
                  <a:srgbClr val="000046"/>
                </a:solidFill>
                <a:latin typeface="Helvetica" pitchFamily="2" charset="0"/>
              </a:rPr>
              <a:t>Procédure</a:t>
            </a:r>
            <a:r>
              <a:rPr lang="en-CA" sz="800" b="0" i="0" dirty="0">
                <a:solidFill>
                  <a:srgbClr val="000046"/>
                </a:solidFill>
                <a:latin typeface="Helvetica" pitchFamily="2" charset="0"/>
              </a:rPr>
              <a:t> de test de </a:t>
            </a:r>
            <a:r>
              <a:rPr lang="en-CA" sz="800" b="0" i="0" dirty="0" err="1">
                <a:solidFill>
                  <a:srgbClr val="000046"/>
                </a:solidFill>
                <a:latin typeface="Helvetica" pitchFamily="2" charset="0"/>
              </a:rPr>
              <a:t>goût</a:t>
            </a:r>
            <a:endParaRPr lang="en-CA" sz="800" b="0" i="0" dirty="0">
              <a:solidFill>
                <a:srgbClr val="000046"/>
              </a:solidFill>
              <a:latin typeface="Helvetica" pitchFamily="2" charset="0"/>
            </a:endParaRPr>
          </a:p>
        </p:txBody>
      </p:sp>
      <p:sp>
        <p:nvSpPr>
          <p:cNvPr id="14" name="ZoneTexte 13">
            <a:extLst>
              <a:ext uri="{FF2B5EF4-FFF2-40B4-BE49-F238E27FC236}">
                <a16:creationId xmlns:a16="http://schemas.microsoft.com/office/drawing/2014/main" id="{8CFFA51F-7E76-35E0-8C09-946CFF4C8543}"/>
              </a:ext>
            </a:extLst>
          </p:cNvPr>
          <p:cNvSpPr txBox="1"/>
          <p:nvPr userDrawn="1"/>
        </p:nvSpPr>
        <p:spPr>
          <a:xfrm>
            <a:off x="8684622" y="6506031"/>
            <a:ext cx="2758441" cy="215444"/>
          </a:xfrm>
          <a:prstGeom prst="rect">
            <a:avLst/>
          </a:prstGeom>
          <a:noFill/>
        </p:spPr>
        <p:txBody>
          <a:bodyPr wrap="square" rtlCol="0">
            <a:spAutoFit/>
          </a:bodyPr>
          <a:lstStyle/>
          <a:p>
            <a:pPr algn="r"/>
            <a:fld id="{ABE689AC-7B95-B64E-8295-65ACB7332B77}" type="slidenum">
              <a:rPr lang="en-CA" sz="800" b="0" i="0" smtClean="0">
                <a:solidFill>
                  <a:srgbClr val="000046"/>
                </a:solidFill>
                <a:latin typeface="Helvetica" pitchFamily="2" charset="0"/>
              </a:rPr>
              <a:t>‹n°›</a:t>
            </a:fld>
            <a:endParaRPr lang="en-CA" sz="800" b="0" i="0" dirty="0">
              <a:solidFill>
                <a:srgbClr val="000046"/>
              </a:solidFill>
              <a:latin typeface="Helvetica" pitchFamily="2" charset="0"/>
            </a:endParaRPr>
          </a:p>
        </p:txBody>
      </p:sp>
    </p:spTree>
    <p:extLst>
      <p:ext uri="{BB962C8B-B14F-4D97-AF65-F5344CB8AC3E}">
        <p14:creationId xmlns:p14="http://schemas.microsoft.com/office/powerpoint/2010/main" val="361726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u P2">
    <p:spTree>
      <p:nvGrpSpPr>
        <p:cNvPr id="1" name=""/>
        <p:cNvGrpSpPr/>
        <p:nvPr/>
      </p:nvGrpSpPr>
      <p:grpSpPr>
        <a:xfrm>
          <a:off x="0" y="0"/>
          <a:ext cx="0" cy="0"/>
          <a:chOff x="0" y="0"/>
          <a:chExt cx="0" cy="0"/>
        </a:xfrm>
      </p:grpSpPr>
      <p:cxnSp>
        <p:nvCxnSpPr>
          <p:cNvPr id="8" name="Connecteur droit 7">
            <a:extLst>
              <a:ext uri="{FF2B5EF4-FFF2-40B4-BE49-F238E27FC236}">
                <a16:creationId xmlns:a16="http://schemas.microsoft.com/office/drawing/2014/main" id="{B1214CBE-F6F0-407F-7560-01CD072BA1E3}"/>
              </a:ext>
            </a:extLst>
          </p:cNvPr>
          <p:cNvCxnSpPr/>
          <p:nvPr userDrawn="1"/>
        </p:nvCxnSpPr>
        <p:spPr>
          <a:xfrm>
            <a:off x="838200" y="6443133"/>
            <a:ext cx="10515600" cy="0"/>
          </a:xfrm>
          <a:prstGeom prst="line">
            <a:avLst/>
          </a:prstGeom>
          <a:ln w="9525">
            <a:solidFill>
              <a:srgbClr val="000046"/>
            </a:solidFill>
          </a:ln>
        </p:spPr>
        <p:style>
          <a:lnRef idx="1">
            <a:schemeClr val="accent1"/>
          </a:lnRef>
          <a:fillRef idx="0">
            <a:schemeClr val="accent1"/>
          </a:fillRef>
          <a:effectRef idx="0">
            <a:schemeClr val="accent1"/>
          </a:effectRef>
          <a:fontRef idx="minor">
            <a:schemeClr val="tx1"/>
          </a:fontRef>
        </p:style>
      </p:cxnSp>
      <p:graphicFrame>
        <p:nvGraphicFramePr>
          <p:cNvPr id="9" name="Tableau 9">
            <a:extLst>
              <a:ext uri="{FF2B5EF4-FFF2-40B4-BE49-F238E27FC236}">
                <a16:creationId xmlns:a16="http://schemas.microsoft.com/office/drawing/2014/main" id="{9DACAAEB-5ACB-5790-AD28-C9DAE028104C}"/>
              </a:ext>
            </a:extLst>
          </p:cNvPr>
          <p:cNvGraphicFramePr>
            <a:graphicFrameLocks noGrp="1"/>
          </p:cNvGraphicFramePr>
          <p:nvPr userDrawn="1">
            <p:extLst>
              <p:ext uri="{D42A27DB-BD31-4B8C-83A1-F6EECF244321}">
                <p14:modId xmlns:p14="http://schemas.microsoft.com/office/powerpoint/2010/main" val="1564815318"/>
              </p:ext>
            </p:extLst>
          </p:nvPr>
        </p:nvGraphicFramePr>
        <p:xfrm>
          <a:off x="838199" y="414867"/>
          <a:ext cx="10515600" cy="4389120"/>
        </p:xfrm>
        <a:graphic>
          <a:graphicData uri="http://schemas.openxmlformats.org/drawingml/2006/table">
            <a:tbl>
              <a:tblPr firstRow="1" bandRow="1">
                <a:tableStyleId>{5C22544A-7EE6-4342-B048-85BDC9FD1C3A}</a:tableStyleId>
              </a:tblPr>
              <a:tblGrid>
                <a:gridCol w="2362201">
                  <a:extLst>
                    <a:ext uri="{9D8B030D-6E8A-4147-A177-3AD203B41FA5}">
                      <a16:colId xmlns:a16="http://schemas.microsoft.com/office/drawing/2014/main" val="2550873242"/>
                    </a:ext>
                  </a:extLst>
                </a:gridCol>
                <a:gridCol w="8153399">
                  <a:extLst>
                    <a:ext uri="{9D8B030D-6E8A-4147-A177-3AD203B41FA5}">
                      <a16:colId xmlns:a16="http://schemas.microsoft.com/office/drawing/2014/main" val="411152892"/>
                    </a:ext>
                  </a:extLst>
                </a:gridCol>
              </a:tblGrid>
              <a:tr h="2151790">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CA" sz="1000" b="1" i="0" noProof="0">
                          <a:solidFill>
                            <a:srgbClr val="000046"/>
                          </a:solidFill>
                          <a:latin typeface="Helvetica" pitchFamily="2" charset="0"/>
                          <a:cs typeface="Gotham Bold" pitchFamily="2" charset="0"/>
                        </a:rPr>
                        <a:t>C. Cible et </a:t>
                      </a:r>
                      <a:br>
                        <a:rPr lang="fr-CA" sz="1000" b="1" i="0" noProof="0">
                          <a:solidFill>
                            <a:srgbClr val="000046"/>
                          </a:solidFill>
                          <a:latin typeface="Helvetica" pitchFamily="2" charset="0"/>
                          <a:cs typeface="Gotham Bold" pitchFamily="2" charset="0"/>
                        </a:rPr>
                      </a:br>
                      <a:r>
                        <a:rPr lang="fr-CA" sz="1000" b="1" i="0" noProof="0">
                          <a:solidFill>
                            <a:srgbClr val="000046"/>
                          </a:solidFill>
                          <a:latin typeface="Helvetica" pitchFamily="2" charset="0"/>
                          <a:cs typeface="Gotham Bold" pitchFamily="2" charset="0"/>
                        </a:rPr>
                        <a:t>Questionnaire de recrutement </a:t>
                      </a: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sz="1000" b="1" i="0" noProof="0">
                          <a:solidFill>
                            <a:srgbClr val="000046"/>
                          </a:solidFill>
                          <a:latin typeface="Helvetica" pitchFamily="2" charset="0"/>
                          <a:cs typeface="Gotham Bold" pitchFamily="2" charset="0"/>
                        </a:rPr>
                        <a:t>Un minimum de             répondants </a:t>
                      </a:r>
                      <a:r>
                        <a:rPr lang="fr-CA" sz="1000" b="0" i="0" noProof="0">
                          <a:solidFill>
                            <a:srgbClr val="000046"/>
                          </a:solidFill>
                          <a:latin typeface="Helvetica" pitchFamily="2" charset="0"/>
                          <a:cs typeface="Gotham Bold" pitchFamily="2" charset="0"/>
                        </a:rPr>
                        <a:t>par province considérée importante pour l’entreprise (concentration des ventes) est recommandé; </a:t>
                      </a:r>
                    </a:p>
                    <a:p>
                      <a:endParaRPr lang="fr-CA" sz="1000" b="0" i="0" noProof="0">
                        <a:solidFill>
                          <a:srgbClr val="000046"/>
                        </a:solidFill>
                        <a:latin typeface="Helvetica" pitchFamily="2" charset="0"/>
                        <a:cs typeface="Gotham Bold" pitchFamily="2" charset="0"/>
                      </a:endParaRPr>
                    </a:p>
                    <a:p>
                      <a:r>
                        <a:rPr lang="fr-CA" sz="1000" b="1" i="0" noProof="0">
                          <a:solidFill>
                            <a:srgbClr val="000046"/>
                          </a:solidFill>
                          <a:latin typeface="Helvetica" pitchFamily="2" charset="0"/>
                          <a:cs typeface="Gotham Bold" pitchFamily="2" charset="0"/>
                        </a:rPr>
                        <a:t>Inclure :</a:t>
                      </a:r>
                    </a:p>
                    <a:p>
                      <a:endParaRPr lang="fr-CA" sz="1000" b="0" i="0" noProof="0">
                        <a:solidFill>
                          <a:srgbClr val="000046"/>
                        </a:solidFill>
                        <a:latin typeface="Helvetica" pitchFamily="2" charset="0"/>
                        <a:cs typeface="Gotham Bold" pitchFamily="2" charset="0"/>
                      </a:endParaRPr>
                    </a:p>
                    <a:p>
                      <a:pPr marL="171450" indent="-171450">
                        <a:buFont typeface="Arial" panose="020B0604020202020204" pitchFamily="34" charset="0"/>
                        <a:buChar char="•"/>
                      </a:pPr>
                      <a:r>
                        <a:rPr lang="fr-CA" sz="1000" b="1" i="0" noProof="0">
                          <a:solidFill>
                            <a:srgbClr val="000046"/>
                          </a:solidFill>
                          <a:latin typeface="Helvetica" pitchFamily="2" charset="0"/>
                          <a:cs typeface="Gotham Bold" pitchFamily="2" charset="0"/>
                        </a:rPr>
                        <a:t>Consommateurs fidèles du Produit Original </a:t>
                      </a:r>
                      <a:r>
                        <a:rPr lang="fr-CA" sz="1000" b="1" i="0" noProof="0">
                          <a:solidFill>
                            <a:srgbClr val="FFD74B"/>
                          </a:solidFill>
                          <a:latin typeface="Helvetica" pitchFamily="2" charset="0"/>
                          <a:cs typeface="Gotham Bold" pitchFamily="2" charset="0"/>
                        </a:rPr>
                        <a:t>(PO)</a:t>
                      </a:r>
                      <a:r>
                        <a:rPr lang="fr-CA" sz="1000" b="1" i="0" noProof="0">
                          <a:solidFill>
                            <a:srgbClr val="000046"/>
                          </a:solidFill>
                          <a:latin typeface="Helvetica" pitchFamily="2" charset="0"/>
                          <a:cs typeface="Gotham Bold" pitchFamily="2" charset="0"/>
                        </a:rPr>
                        <a:t> </a:t>
                      </a:r>
                      <a:r>
                        <a:rPr lang="fr-CA" sz="1000" b="0" i="0" noProof="0">
                          <a:solidFill>
                            <a:srgbClr val="000046"/>
                          </a:solidFill>
                          <a:latin typeface="Helvetica" pitchFamily="2" charset="0"/>
                          <a:cs typeface="Gotham Bold" pitchFamily="2" charset="0"/>
                        </a:rPr>
                        <a:t>de la marque de l’entreprise </a:t>
                      </a:r>
                      <a:br>
                        <a:rPr lang="fr-CA" sz="1000" b="0" i="0" noProof="0">
                          <a:solidFill>
                            <a:srgbClr val="000046"/>
                          </a:solidFill>
                          <a:latin typeface="Helvetica" pitchFamily="2" charset="0"/>
                          <a:cs typeface="Gotham Bold" pitchFamily="2" charset="0"/>
                        </a:rPr>
                      </a:br>
                      <a:r>
                        <a:rPr lang="fr-CA" sz="1000" b="0" i="0" noProof="0">
                          <a:solidFill>
                            <a:srgbClr val="000046"/>
                          </a:solidFill>
                          <a:latin typeface="Helvetica" pitchFamily="2" charset="0"/>
                          <a:cs typeface="Gotham Bold" pitchFamily="2" charset="0"/>
                        </a:rPr>
                        <a:t>(a consommé lui-même </a:t>
                      </a:r>
                      <a:r>
                        <a:rPr lang="fr-CA" sz="1000" b="1" i="0" noProof="0">
                          <a:solidFill>
                            <a:srgbClr val="000046"/>
                          </a:solidFill>
                          <a:latin typeface="Helvetica" pitchFamily="2" charset="0"/>
                          <a:cs typeface="Gotham Bold" pitchFamily="2" charset="0"/>
                        </a:rPr>
                        <a:t>au moins        fois </a:t>
                      </a:r>
                      <a:r>
                        <a:rPr lang="fr-CA" sz="1000" b="0" i="0" noProof="0">
                          <a:solidFill>
                            <a:srgbClr val="000046"/>
                          </a:solidFill>
                          <a:latin typeface="Helvetica" pitchFamily="2" charset="0"/>
                          <a:cs typeface="Gotham Bold" pitchFamily="2" charset="0"/>
                        </a:rPr>
                        <a:t>au cours des</a:t>
                      </a:r>
                      <a:r>
                        <a:rPr lang="fr-CA" sz="1000" b="1" i="0" noProof="0">
                          <a:solidFill>
                            <a:srgbClr val="000046"/>
                          </a:solidFill>
                          <a:latin typeface="Helvetica" pitchFamily="2" charset="0"/>
                          <a:cs typeface="Gotham Bold" pitchFamily="2" charset="0"/>
                        </a:rPr>
                        <a:t>        </a:t>
                      </a:r>
                      <a:r>
                        <a:rPr lang="fr-CA" sz="1000" b="0" i="0" noProof="0">
                          <a:solidFill>
                            <a:srgbClr val="000046"/>
                          </a:solidFill>
                          <a:latin typeface="Helvetica" pitchFamily="2" charset="0"/>
                          <a:cs typeface="Gotham Bold" pitchFamily="2" charset="0"/>
                        </a:rPr>
                        <a:t>derniers</a:t>
                      </a:r>
                      <a:r>
                        <a:rPr lang="fr-CA" sz="1000" b="1" i="0" noProof="0">
                          <a:solidFill>
                            <a:srgbClr val="000046"/>
                          </a:solidFill>
                          <a:latin typeface="Helvetica" pitchFamily="2" charset="0"/>
                          <a:cs typeface="Gotham Bold" pitchFamily="2" charset="0"/>
                        </a:rPr>
                        <a:t>               </a:t>
                      </a:r>
                      <a:r>
                        <a:rPr lang="fr-CA" sz="1000" b="0" i="0" noProof="0">
                          <a:solidFill>
                            <a:srgbClr val="000046"/>
                          </a:solidFill>
                          <a:latin typeface="Helvetica" pitchFamily="2" charset="0"/>
                          <a:cs typeface="Gotham Bold" pitchFamily="2" charset="0"/>
                        </a:rPr>
                        <a: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sz="1000" b="1" i="0" noProof="0">
                          <a:solidFill>
                            <a:srgbClr val="000046"/>
                          </a:solidFill>
                          <a:latin typeface="Helvetica" pitchFamily="2" charset="0"/>
                          <a:cs typeface="Gotham Bold" pitchFamily="2" charset="0"/>
                        </a:rPr>
                        <a:t>A noter que l’on recherche </a:t>
                      </a:r>
                      <a:r>
                        <a:rPr lang="fr-CA" sz="1000" b="1" i="0" noProof="0">
                          <a:solidFill>
                            <a:srgbClr val="0000E1"/>
                          </a:solidFill>
                          <a:latin typeface="Helvetica" pitchFamily="2" charset="0"/>
                          <a:cs typeface="Gotham Bold" pitchFamily="2" charset="0"/>
                        </a:rPr>
                        <a:t>celui qui consomme le produit </a:t>
                      </a:r>
                      <a:r>
                        <a:rPr lang="fr-CA" sz="1000" b="1" i="0" noProof="0">
                          <a:solidFill>
                            <a:srgbClr val="000046"/>
                          </a:solidFill>
                          <a:latin typeface="Helvetica" pitchFamily="2" charset="0"/>
                          <a:cs typeface="Gotham Bold" pitchFamily="2" charset="0"/>
                        </a:rPr>
                        <a:t>et pas nécessairement celui qui achète le produit pour le foyer.</a:t>
                      </a:r>
                    </a:p>
                    <a:p>
                      <a:pPr marL="171450" indent="-171450">
                        <a:buFont typeface="Arial" panose="020B0604020202020204" pitchFamily="34" charset="0"/>
                        <a:buChar char="•"/>
                      </a:pPr>
                      <a:r>
                        <a:rPr lang="fr-CA" sz="1000" b="0" i="0" noProof="0">
                          <a:solidFill>
                            <a:srgbClr val="000046"/>
                          </a:solidFill>
                          <a:latin typeface="Helvetica" pitchFamily="2" charset="0"/>
                          <a:cs typeface="Gotham Bold" pitchFamily="2" charset="0"/>
                        </a:rPr>
                        <a:t>Province : </a:t>
                      </a:r>
                    </a:p>
                    <a:p>
                      <a:pPr marL="171450" indent="-171450">
                        <a:buFont typeface="Arial" panose="020B0604020202020204" pitchFamily="34" charset="0"/>
                        <a:buChar char="•"/>
                      </a:pPr>
                      <a:r>
                        <a:rPr lang="fr-CA" sz="1000" b="0" i="0" noProof="0">
                          <a:solidFill>
                            <a:srgbClr val="000046"/>
                          </a:solidFill>
                          <a:latin typeface="Helvetica" pitchFamily="2" charset="0"/>
                          <a:cs typeface="Gotham Bold" pitchFamily="2" charset="0"/>
                        </a:rPr>
                        <a:t>Représentation des groupes d’âge (de la consommation du produit si disponible, sinon, de la population)</a:t>
                      </a:r>
                    </a:p>
                    <a:p>
                      <a:pPr marL="171450" indent="-171450">
                        <a:buFont typeface="Arial" panose="020B0604020202020204" pitchFamily="34" charset="0"/>
                        <a:buChar char="•"/>
                      </a:pPr>
                      <a:r>
                        <a:rPr lang="fr-CA" sz="1000" b="0" i="0" noProof="0">
                          <a:solidFill>
                            <a:srgbClr val="000046"/>
                          </a:solidFill>
                          <a:latin typeface="Helvetica" pitchFamily="2" charset="0"/>
                          <a:cs typeface="Gotham Bold" pitchFamily="2" charset="0"/>
                        </a:rPr>
                        <a:t>Représentation du genre de la personne (de la consommation du produit si disponible, sinon, de la population)</a:t>
                      </a:r>
                    </a:p>
                    <a:p>
                      <a:endParaRPr lang="fr-CA" sz="1000" b="0" i="0" noProof="0">
                        <a:solidFill>
                          <a:srgbClr val="000046"/>
                        </a:solidFill>
                        <a:latin typeface="Helvetica" pitchFamily="2" charset="0"/>
                        <a:cs typeface="Gotham Bold" pitchFamily="2" charset="0"/>
                      </a:endParaRPr>
                    </a:p>
                    <a:p>
                      <a:r>
                        <a:rPr lang="fr-CA" sz="1000" b="0" i="0" noProof="0">
                          <a:solidFill>
                            <a:srgbClr val="000046"/>
                          </a:solidFill>
                          <a:latin typeface="Helvetica" pitchFamily="2" charset="0"/>
                          <a:cs typeface="Gotham Bold" pitchFamily="2" charset="0"/>
                        </a:rPr>
                        <a:t>Exclure :</a:t>
                      </a:r>
                    </a:p>
                    <a:p>
                      <a:pPr marL="171450" indent="-171450">
                        <a:buFont typeface="Arial" panose="020B0604020202020204" pitchFamily="34" charset="0"/>
                        <a:buChar char="•"/>
                      </a:pPr>
                      <a:r>
                        <a:rPr lang="fr-CA" sz="1000" b="0" i="0" noProof="0">
                          <a:solidFill>
                            <a:srgbClr val="000046"/>
                          </a:solidFill>
                          <a:latin typeface="Helvetica" pitchFamily="2" charset="0"/>
                          <a:cs typeface="Gotham Bold" pitchFamily="2" charset="0"/>
                        </a:rPr>
                        <a:t>Grippe/rhume/covid dans les 15 derniers jours</a:t>
                      </a:r>
                    </a:p>
                    <a:p>
                      <a:pPr marL="171450" indent="-171450">
                        <a:buFont typeface="Arial" panose="020B0604020202020204" pitchFamily="34" charset="0"/>
                        <a:buChar char="•"/>
                      </a:pPr>
                      <a:r>
                        <a:rPr lang="fr-CA" sz="1000" b="0" i="0" noProof="0">
                          <a:solidFill>
                            <a:srgbClr val="000046"/>
                          </a:solidFill>
                          <a:latin typeface="Helvetica" pitchFamily="2" charset="0"/>
                          <a:cs typeface="Gotham Bold" pitchFamily="2" charset="0"/>
                        </a:rPr>
                        <a:t>Femmes enceintes ou qui allaitent</a:t>
                      </a:r>
                    </a:p>
                    <a:p>
                      <a:pPr marL="171450" indent="-171450">
                        <a:buFont typeface="Arial" panose="020B0604020202020204" pitchFamily="34" charset="0"/>
                        <a:buChar char="•"/>
                      </a:pPr>
                      <a:r>
                        <a:rPr lang="fr-CA" sz="1000" b="0" i="0" noProof="0">
                          <a:solidFill>
                            <a:srgbClr val="000046"/>
                          </a:solidFill>
                          <a:latin typeface="Helvetica" pitchFamily="2" charset="0"/>
                          <a:cs typeface="Gotham Bold" pitchFamily="2" charset="0"/>
                        </a:rPr>
                        <a:t>Ceux qui travaillent pour : </a:t>
                      </a:r>
                    </a:p>
                    <a:p>
                      <a:pPr marL="628650" lvl="1" indent="-171450">
                        <a:buFont typeface="Arial" panose="020B0604020202020204" pitchFamily="34" charset="0"/>
                        <a:buChar char="•"/>
                      </a:pPr>
                      <a:r>
                        <a:rPr lang="fr-CA" sz="1000" b="0" i="0" noProof="0">
                          <a:solidFill>
                            <a:srgbClr val="000046"/>
                          </a:solidFill>
                          <a:latin typeface="Helvetica" pitchFamily="2" charset="0"/>
                          <a:cs typeface="Gotham Bold" pitchFamily="2" charset="0"/>
                        </a:rPr>
                        <a:t>Une firme de recherche marketing</a:t>
                      </a:r>
                    </a:p>
                    <a:p>
                      <a:pPr marL="628650" lvl="1" indent="-171450">
                        <a:buFont typeface="Arial" panose="020B0604020202020204" pitchFamily="34" charset="0"/>
                        <a:buChar char="•"/>
                      </a:pPr>
                      <a:r>
                        <a:rPr lang="fr-CA" sz="1000" b="0" i="0" noProof="0">
                          <a:solidFill>
                            <a:srgbClr val="000046"/>
                          </a:solidFill>
                          <a:latin typeface="Helvetica" pitchFamily="2" charset="0"/>
                          <a:cs typeface="Gotham Bold" pitchFamily="2" charset="0"/>
                        </a:rPr>
                        <a:t>Un manufacturier compétiteur à la catégorie </a:t>
                      </a:r>
                    </a:p>
                    <a:p>
                      <a:pPr marL="171450" indent="-171450">
                        <a:buFont typeface="Arial" panose="020B0604020202020204" pitchFamily="34" charset="0"/>
                        <a:buChar char="•"/>
                      </a:pPr>
                      <a:r>
                        <a:rPr lang="fr-CA" sz="1000" b="0" i="0" noProof="0">
                          <a:solidFill>
                            <a:srgbClr val="000046"/>
                          </a:solidFill>
                          <a:latin typeface="Helvetica" pitchFamily="2" charset="0"/>
                          <a:cs typeface="Gotham Bold" pitchFamily="2" charset="0"/>
                        </a:rPr>
                        <a:t>Ceux qui ont participé à un test de goût sur un produit de la même catégorie au cours des six derniers mois</a:t>
                      </a:r>
                    </a:p>
                    <a:p>
                      <a:endParaRPr lang="fr-CA" sz="1000" b="0" i="0" noProof="0">
                        <a:solidFill>
                          <a:srgbClr val="000046"/>
                        </a:solidFill>
                        <a:latin typeface="Helvetica" pitchFamily="2" charset="0"/>
                        <a:cs typeface="Gotham Bold" pitchFamily="2" charset="0"/>
                      </a:endParaRPr>
                    </a:p>
                    <a:p>
                      <a:r>
                        <a:rPr lang="fr-CA" sz="1000" b="0" i="0" noProof="0">
                          <a:solidFill>
                            <a:srgbClr val="000046"/>
                          </a:solidFill>
                          <a:latin typeface="Helvetica" pitchFamily="2" charset="0"/>
                          <a:cs typeface="Gotham Bold" pitchFamily="2" charset="0"/>
                        </a:rPr>
                        <a:t>La firme de recherche préparera et fournira à l’entreprise un questionnaire de recrutement complet.</a:t>
                      </a:r>
                    </a:p>
                    <a:p>
                      <a:endParaRPr lang="fr-CA" b="1" i="0" noProof="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5180908"/>
                  </a:ext>
                </a:extLst>
              </a:tr>
              <a:tr h="720000">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CA" sz="1000" b="1" i="0" noProof="0">
                          <a:solidFill>
                            <a:srgbClr val="000046"/>
                          </a:solidFill>
                          <a:latin typeface="Helvetica" pitchFamily="2" charset="0"/>
                          <a:cs typeface="Gotham Bold" pitchFamily="2" charset="0"/>
                        </a:rPr>
                        <a:t>D. Méthodologie</a:t>
                      </a:r>
                    </a:p>
                  </a:txBody>
                  <a:tcPr>
                    <a:lnL w="12700" cmpd="sng">
                      <a:noFill/>
                    </a:lnL>
                    <a:lnR w="12700" cmpd="sng">
                      <a:noFill/>
                    </a:lnR>
                    <a:lnT w="6350" cap="flat" cmpd="sng" algn="ctr">
                      <a:solidFill>
                        <a:srgbClr val="000046"/>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sz="1000" b="0" i="0" noProof="0" dirty="0">
                          <a:solidFill>
                            <a:srgbClr val="000046"/>
                          </a:solidFill>
                          <a:latin typeface="Helvetica" pitchFamily="2" charset="0"/>
                          <a:cs typeface="Gotham Bold" pitchFamily="2" charset="0"/>
                        </a:rPr>
                        <a:t>Test organoleptique chez la firme de recherche (équipée pour préparer et faire goûter les produits aux participants).</a:t>
                      </a:r>
                      <a:br>
                        <a:rPr lang="fr-CA" sz="1000" b="0" i="0" noProof="0" dirty="0">
                          <a:solidFill>
                            <a:srgbClr val="000046"/>
                          </a:solidFill>
                          <a:latin typeface="Helvetica" pitchFamily="2" charset="0"/>
                          <a:cs typeface="Gotham Bold" pitchFamily="2" charset="0"/>
                        </a:rPr>
                      </a:br>
                      <a:endParaRPr lang="fr-CA" sz="1000" b="0" i="0" noProof="0" dirty="0">
                        <a:solidFill>
                          <a:srgbClr val="000046"/>
                        </a:solidFill>
                        <a:latin typeface="Helvetica" pitchFamily="2" charset="0"/>
                        <a:cs typeface="Gotham Bold" pitchFamily="2" charset="0"/>
                      </a:endParaRPr>
                    </a:p>
                    <a:p>
                      <a:r>
                        <a:rPr lang="fr-CA" sz="1000" b="0" i="0" noProof="0" dirty="0">
                          <a:solidFill>
                            <a:srgbClr val="000046"/>
                          </a:solidFill>
                          <a:latin typeface="Helvetica" pitchFamily="2" charset="0"/>
                          <a:cs typeface="Gotham Bold" pitchFamily="2" charset="0"/>
                        </a:rPr>
                        <a:t>La méthodologie sera une méthodologie « Monadique séquentielle » (les deux produits sont présentés au consommateur, l’un après l’autre, pour dégustation). L’ordre de présentation est alterné aléatoirement.</a:t>
                      </a:r>
                    </a:p>
                    <a:p>
                      <a:endParaRPr lang="fr-CA" b="1" i="0" noProof="0" dirty="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2748151"/>
                  </a:ext>
                </a:extLst>
              </a:tr>
            </a:tbl>
          </a:graphicData>
        </a:graphic>
      </p:graphicFrame>
      <p:sp>
        <p:nvSpPr>
          <p:cNvPr id="12" name="ZoneTexte 11">
            <a:extLst>
              <a:ext uri="{FF2B5EF4-FFF2-40B4-BE49-F238E27FC236}">
                <a16:creationId xmlns:a16="http://schemas.microsoft.com/office/drawing/2014/main" id="{85427E7E-62F9-3D35-295E-054162315DA0}"/>
              </a:ext>
            </a:extLst>
          </p:cNvPr>
          <p:cNvSpPr txBox="1"/>
          <p:nvPr userDrawn="1"/>
        </p:nvSpPr>
        <p:spPr>
          <a:xfrm>
            <a:off x="748937" y="6506031"/>
            <a:ext cx="2758441" cy="215444"/>
          </a:xfrm>
          <a:prstGeom prst="rect">
            <a:avLst/>
          </a:prstGeom>
          <a:noFill/>
        </p:spPr>
        <p:txBody>
          <a:bodyPr wrap="square" rtlCol="0">
            <a:spAutoFit/>
          </a:bodyPr>
          <a:lstStyle/>
          <a:p>
            <a:r>
              <a:rPr lang="en-CA" sz="800" b="0" i="0" dirty="0">
                <a:solidFill>
                  <a:srgbClr val="000046"/>
                </a:solidFill>
                <a:latin typeface="Helvetica" pitchFamily="2" charset="0"/>
              </a:rPr>
              <a:t>AAQ – </a:t>
            </a:r>
            <a:r>
              <a:rPr lang="en-CA" sz="800" b="0" i="0" dirty="0" err="1">
                <a:solidFill>
                  <a:srgbClr val="000046"/>
                </a:solidFill>
                <a:latin typeface="Helvetica" pitchFamily="2" charset="0"/>
              </a:rPr>
              <a:t>une</a:t>
            </a:r>
            <a:r>
              <a:rPr lang="en-CA" sz="800" b="0" i="0" dirty="0">
                <a:solidFill>
                  <a:srgbClr val="000046"/>
                </a:solidFill>
                <a:latin typeface="Helvetica" pitchFamily="2" charset="0"/>
              </a:rPr>
              <a:t> initiative du CTAQ</a:t>
            </a:r>
          </a:p>
        </p:txBody>
      </p:sp>
      <p:sp>
        <p:nvSpPr>
          <p:cNvPr id="13" name="ZoneTexte 12">
            <a:extLst>
              <a:ext uri="{FF2B5EF4-FFF2-40B4-BE49-F238E27FC236}">
                <a16:creationId xmlns:a16="http://schemas.microsoft.com/office/drawing/2014/main" id="{44982FE4-ACAE-5277-354D-9523AE3611AD}"/>
              </a:ext>
            </a:extLst>
          </p:cNvPr>
          <p:cNvSpPr txBox="1"/>
          <p:nvPr userDrawn="1"/>
        </p:nvSpPr>
        <p:spPr>
          <a:xfrm>
            <a:off x="4034244" y="6506031"/>
            <a:ext cx="4119156" cy="215444"/>
          </a:xfrm>
          <a:prstGeom prst="rect">
            <a:avLst/>
          </a:prstGeom>
          <a:noFill/>
        </p:spPr>
        <p:txBody>
          <a:bodyPr wrap="square" rtlCol="0">
            <a:spAutoFit/>
          </a:bodyPr>
          <a:lstStyle/>
          <a:p>
            <a:pPr algn="ctr"/>
            <a:r>
              <a:rPr lang="en-CA" sz="800" b="0" i="0" dirty="0" err="1">
                <a:solidFill>
                  <a:srgbClr val="000046"/>
                </a:solidFill>
                <a:latin typeface="Helvetica" pitchFamily="2" charset="0"/>
              </a:rPr>
              <a:t>Procédure</a:t>
            </a:r>
            <a:r>
              <a:rPr lang="en-CA" sz="800" b="0" i="0" dirty="0">
                <a:solidFill>
                  <a:srgbClr val="000046"/>
                </a:solidFill>
                <a:latin typeface="Helvetica" pitchFamily="2" charset="0"/>
              </a:rPr>
              <a:t> de test de </a:t>
            </a:r>
            <a:r>
              <a:rPr lang="en-CA" sz="800" b="0" i="0" dirty="0" err="1">
                <a:solidFill>
                  <a:srgbClr val="000046"/>
                </a:solidFill>
                <a:latin typeface="Helvetica" pitchFamily="2" charset="0"/>
              </a:rPr>
              <a:t>goût</a:t>
            </a:r>
            <a:endParaRPr lang="en-CA" sz="800" b="0" i="0" dirty="0">
              <a:solidFill>
                <a:srgbClr val="000046"/>
              </a:solidFill>
              <a:latin typeface="Helvetica" pitchFamily="2" charset="0"/>
            </a:endParaRPr>
          </a:p>
        </p:txBody>
      </p:sp>
      <p:sp>
        <p:nvSpPr>
          <p:cNvPr id="14" name="ZoneTexte 13">
            <a:extLst>
              <a:ext uri="{FF2B5EF4-FFF2-40B4-BE49-F238E27FC236}">
                <a16:creationId xmlns:a16="http://schemas.microsoft.com/office/drawing/2014/main" id="{8CFFA51F-7E76-35E0-8C09-946CFF4C8543}"/>
              </a:ext>
            </a:extLst>
          </p:cNvPr>
          <p:cNvSpPr txBox="1"/>
          <p:nvPr userDrawn="1"/>
        </p:nvSpPr>
        <p:spPr>
          <a:xfrm>
            <a:off x="8684622" y="6506031"/>
            <a:ext cx="2758441" cy="215444"/>
          </a:xfrm>
          <a:prstGeom prst="rect">
            <a:avLst/>
          </a:prstGeom>
          <a:noFill/>
        </p:spPr>
        <p:txBody>
          <a:bodyPr wrap="square" rtlCol="0">
            <a:spAutoFit/>
          </a:bodyPr>
          <a:lstStyle/>
          <a:p>
            <a:pPr algn="r"/>
            <a:fld id="{ABE689AC-7B95-B64E-8295-65ACB7332B77}" type="slidenum">
              <a:rPr lang="en-CA" sz="800" b="0" i="0" smtClean="0">
                <a:solidFill>
                  <a:srgbClr val="000046"/>
                </a:solidFill>
                <a:latin typeface="Helvetica" pitchFamily="2" charset="0"/>
              </a:rPr>
              <a:t>‹n°›</a:t>
            </a:fld>
            <a:endParaRPr lang="en-CA" sz="800" b="0" i="0" dirty="0">
              <a:solidFill>
                <a:srgbClr val="000046"/>
              </a:solidFill>
              <a:latin typeface="Helvetica" pitchFamily="2" charset="0"/>
            </a:endParaRPr>
          </a:p>
        </p:txBody>
      </p:sp>
    </p:spTree>
    <p:extLst>
      <p:ext uri="{BB962C8B-B14F-4D97-AF65-F5344CB8AC3E}">
        <p14:creationId xmlns:p14="http://schemas.microsoft.com/office/powerpoint/2010/main" val="504584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3">
    <p:spTree>
      <p:nvGrpSpPr>
        <p:cNvPr id="1" name=""/>
        <p:cNvGrpSpPr/>
        <p:nvPr/>
      </p:nvGrpSpPr>
      <p:grpSpPr>
        <a:xfrm>
          <a:off x="0" y="0"/>
          <a:ext cx="0" cy="0"/>
          <a:chOff x="0" y="0"/>
          <a:chExt cx="0" cy="0"/>
        </a:xfrm>
      </p:grpSpPr>
      <p:cxnSp>
        <p:nvCxnSpPr>
          <p:cNvPr id="8" name="Connecteur droit 7">
            <a:extLst>
              <a:ext uri="{FF2B5EF4-FFF2-40B4-BE49-F238E27FC236}">
                <a16:creationId xmlns:a16="http://schemas.microsoft.com/office/drawing/2014/main" id="{B1214CBE-F6F0-407F-7560-01CD072BA1E3}"/>
              </a:ext>
            </a:extLst>
          </p:cNvPr>
          <p:cNvCxnSpPr/>
          <p:nvPr userDrawn="1"/>
        </p:nvCxnSpPr>
        <p:spPr>
          <a:xfrm>
            <a:off x="838200" y="6443133"/>
            <a:ext cx="10515600" cy="0"/>
          </a:xfrm>
          <a:prstGeom prst="line">
            <a:avLst/>
          </a:prstGeom>
          <a:ln w="9525">
            <a:solidFill>
              <a:srgbClr val="000046"/>
            </a:solidFill>
          </a:ln>
        </p:spPr>
        <p:style>
          <a:lnRef idx="1">
            <a:schemeClr val="accent1"/>
          </a:lnRef>
          <a:fillRef idx="0">
            <a:schemeClr val="accent1"/>
          </a:fillRef>
          <a:effectRef idx="0">
            <a:schemeClr val="accent1"/>
          </a:effectRef>
          <a:fontRef idx="minor">
            <a:schemeClr val="tx1"/>
          </a:fontRef>
        </p:style>
      </p:cxnSp>
      <p:graphicFrame>
        <p:nvGraphicFramePr>
          <p:cNvPr id="9" name="Tableau 9">
            <a:extLst>
              <a:ext uri="{FF2B5EF4-FFF2-40B4-BE49-F238E27FC236}">
                <a16:creationId xmlns:a16="http://schemas.microsoft.com/office/drawing/2014/main" id="{9DACAAEB-5ACB-5790-AD28-C9DAE028104C}"/>
              </a:ext>
            </a:extLst>
          </p:cNvPr>
          <p:cNvGraphicFramePr>
            <a:graphicFrameLocks noGrp="1"/>
          </p:cNvGraphicFramePr>
          <p:nvPr userDrawn="1">
            <p:extLst>
              <p:ext uri="{D42A27DB-BD31-4B8C-83A1-F6EECF244321}">
                <p14:modId xmlns:p14="http://schemas.microsoft.com/office/powerpoint/2010/main" val="2530192067"/>
              </p:ext>
            </p:extLst>
          </p:nvPr>
        </p:nvGraphicFramePr>
        <p:xfrm>
          <a:off x="838199" y="414867"/>
          <a:ext cx="10515600" cy="5608320"/>
        </p:xfrm>
        <a:graphic>
          <a:graphicData uri="http://schemas.openxmlformats.org/drawingml/2006/table">
            <a:tbl>
              <a:tblPr firstRow="1" bandRow="1">
                <a:tableStyleId>{5C22544A-7EE6-4342-B048-85BDC9FD1C3A}</a:tableStyleId>
              </a:tblPr>
              <a:tblGrid>
                <a:gridCol w="2362201">
                  <a:extLst>
                    <a:ext uri="{9D8B030D-6E8A-4147-A177-3AD203B41FA5}">
                      <a16:colId xmlns:a16="http://schemas.microsoft.com/office/drawing/2014/main" val="2550873242"/>
                    </a:ext>
                  </a:extLst>
                </a:gridCol>
                <a:gridCol w="8153399">
                  <a:extLst>
                    <a:ext uri="{9D8B030D-6E8A-4147-A177-3AD203B41FA5}">
                      <a16:colId xmlns:a16="http://schemas.microsoft.com/office/drawing/2014/main" val="411152892"/>
                    </a:ext>
                  </a:extLst>
                </a:gridCol>
              </a:tblGrid>
              <a:tr h="2151790">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CA" sz="1000" b="1" i="0" noProof="0">
                          <a:solidFill>
                            <a:srgbClr val="000046"/>
                          </a:solidFill>
                          <a:latin typeface="Helvetica" pitchFamily="2" charset="0"/>
                          <a:cs typeface="Gotham Bold" pitchFamily="2" charset="0"/>
                        </a:rPr>
                        <a:t>E. Produits à faire </a:t>
                      </a:r>
                      <a:br>
                        <a:rPr lang="fr-CA" sz="1000" b="1" i="0" noProof="0">
                          <a:solidFill>
                            <a:srgbClr val="000046"/>
                          </a:solidFill>
                          <a:latin typeface="Helvetica" pitchFamily="2" charset="0"/>
                          <a:cs typeface="Gotham Bold" pitchFamily="2" charset="0"/>
                        </a:rPr>
                      </a:br>
                      <a:r>
                        <a:rPr lang="fr-CA" sz="1000" b="1" i="0" noProof="0">
                          <a:solidFill>
                            <a:srgbClr val="000046"/>
                          </a:solidFill>
                          <a:latin typeface="Helvetica" pitchFamily="2" charset="0"/>
                          <a:cs typeface="Gotham Bold" pitchFamily="2" charset="0"/>
                        </a:rPr>
                        <a:t>déguster</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fr-CA" sz="1000" b="1" i="0" noProof="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000" b="0" i="0" noProof="0">
                          <a:solidFill>
                            <a:srgbClr val="000046"/>
                          </a:solidFill>
                          <a:latin typeface="Helvetica" pitchFamily="2" charset="0"/>
                          <a:cs typeface="Gotham Bold" pitchFamily="2" charset="0"/>
                        </a:rPr>
                        <a:t>Les produits suivants devront être fournis à la firme de recherche.</a:t>
                      </a:r>
                      <a:br>
                        <a:rPr lang="fr-CA" sz="1000" b="0" i="0" noProof="0">
                          <a:solidFill>
                            <a:srgbClr val="000046"/>
                          </a:solidFill>
                          <a:latin typeface="Helvetica" pitchFamily="2" charset="0"/>
                          <a:cs typeface="Gotham Bold" pitchFamily="2" charset="0"/>
                        </a:rPr>
                      </a:br>
                      <a:endParaRPr lang="fr-CA" sz="1000" b="0" i="0" noProof="0">
                        <a:solidFill>
                          <a:srgbClr val="000046"/>
                        </a:solidFill>
                        <a:latin typeface="Helvetica" pitchFamily="2" charset="0"/>
                        <a:cs typeface="Gotham Bold"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000" b="0" i="0" noProof="0">
                          <a:solidFill>
                            <a:srgbClr val="000046"/>
                          </a:solidFill>
                          <a:latin typeface="Helvetica" pitchFamily="2" charset="0"/>
                          <a:cs typeface="Gotham Bold" pitchFamily="2" charset="0"/>
                        </a:rPr>
                        <a:t>En plus du nombre de produits pour chacun des participants à la dégustation, des produits additionnels (environ 10 %) devront être fournis </a:t>
                      </a:r>
                      <a:br>
                        <a:rPr lang="fr-CA" sz="1000" b="0" i="0" noProof="0">
                          <a:solidFill>
                            <a:srgbClr val="000046"/>
                          </a:solidFill>
                          <a:latin typeface="Helvetica" pitchFamily="2" charset="0"/>
                          <a:cs typeface="Gotham Bold" pitchFamily="2" charset="0"/>
                        </a:rPr>
                      </a:br>
                      <a:r>
                        <a:rPr lang="fr-CA" sz="1000" b="0" i="0" noProof="0">
                          <a:solidFill>
                            <a:srgbClr val="000046"/>
                          </a:solidFill>
                          <a:latin typeface="Helvetica" pitchFamily="2" charset="0"/>
                          <a:cs typeface="Gotham Bold" pitchFamily="2" charset="0"/>
                        </a:rPr>
                        <a:t>à la firme de recherche à des fins de tests et dégustation des gestionnaires de l’études, des rejets, erreurs, etc. </a:t>
                      </a:r>
                      <a:br>
                        <a:rPr lang="fr-CA" sz="1000" b="0" i="0" noProof="0">
                          <a:solidFill>
                            <a:srgbClr val="000046"/>
                          </a:solidFill>
                          <a:latin typeface="Helvetica" pitchFamily="2" charset="0"/>
                          <a:cs typeface="Gotham Bold" pitchFamily="2" charset="0"/>
                        </a:rPr>
                      </a:br>
                      <a:br>
                        <a:rPr lang="fr-CA" sz="1000" b="0" i="0" noProof="0">
                          <a:solidFill>
                            <a:srgbClr val="000046"/>
                          </a:solidFill>
                          <a:latin typeface="Helvetica" pitchFamily="2" charset="0"/>
                          <a:cs typeface="Gotham Bold" pitchFamily="2" charset="0"/>
                        </a:rPr>
                      </a:br>
                      <a:r>
                        <a:rPr lang="fr-CA" sz="1000" b="0" i="0" noProof="0">
                          <a:solidFill>
                            <a:srgbClr val="000046"/>
                          </a:solidFill>
                          <a:latin typeface="Helvetica" pitchFamily="2" charset="0"/>
                          <a:cs typeface="Gotham Bold" pitchFamily="2" charset="0"/>
                        </a:rPr>
                        <a:t>C’est-à-dire, pour 125 participants, environ :</a:t>
                      </a:r>
                      <a:br>
                        <a:rPr lang="fr-CA" sz="1000" b="0" i="0" noProof="0">
                          <a:solidFill>
                            <a:srgbClr val="000046"/>
                          </a:solidFill>
                          <a:latin typeface="Helvetica" pitchFamily="2" charset="0"/>
                          <a:cs typeface="Gotham Bold" pitchFamily="2" charset="0"/>
                        </a:rPr>
                      </a:br>
                      <a:r>
                        <a:rPr lang="fr-CA" sz="1000" b="1" i="0" noProof="0">
                          <a:solidFill>
                            <a:srgbClr val="000046"/>
                          </a:solidFill>
                          <a:latin typeface="Helvetica" pitchFamily="2" charset="0"/>
                          <a:cs typeface="Gotham Bold" pitchFamily="2" charset="0"/>
                        </a:rPr>
                        <a:t>Produit Original </a:t>
                      </a:r>
                      <a:r>
                        <a:rPr lang="fr-CA" sz="1000" b="1" i="0" noProof="0">
                          <a:solidFill>
                            <a:srgbClr val="FFD74B"/>
                          </a:solidFill>
                          <a:latin typeface="Helvetica" pitchFamily="2" charset="0"/>
                          <a:cs typeface="Gotham Bold" pitchFamily="2" charset="0"/>
                        </a:rPr>
                        <a:t>(PO)</a:t>
                      </a:r>
                      <a:r>
                        <a:rPr lang="fr-CA" sz="1000" b="1" i="0" noProof="0">
                          <a:solidFill>
                            <a:srgbClr val="000046"/>
                          </a:solidFill>
                          <a:latin typeface="Helvetica" pitchFamily="2" charset="0"/>
                          <a:cs typeface="Gotham Bold" pitchFamily="2" charset="0"/>
                        </a:rPr>
                        <a:t> </a:t>
                      </a:r>
                      <a:r>
                        <a:rPr lang="fr-CA" sz="1000" b="0" i="0" noProof="0">
                          <a:solidFill>
                            <a:srgbClr val="000046"/>
                          </a:solidFill>
                          <a:latin typeface="Helvetica" pitchFamily="2" charset="0"/>
                          <a:cs typeface="Gotham Bold" pitchFamily="2" charset="0"/>
                        </a:rPr>
                        <a:t>: 137 produits ou portions identifiées par un code à trois chiffres (par exemple, 357)</a:t>
                      </a:r>
                      <a:br>
                        <a:rPr lang="fr-CA" sz="1000" b="0" i="0" noProof="0">
                          <a:solidFill>
                            <a:srgbClr val="000046"/>
                          </a:solidFill>
                          <a:latin typeface="Helvetica" pitchFamily="2" charset="0"/>
                          <a:cs typeface="Gotham Bold" pitchFamily="2" charset="0"/>
                        </a:rPr>
                      </a:br>
                      <a:r>
                        <a:rPr lang="fr-CA" sz="1000" b="1" i="0" noProof="0">
                          <a:solidFill>
                            <a:srgbClr val="000046"/>
                          </a:solidFill>
                          <a:latin typeface="Helvetica" pitchFamily="2" charset="0"/>
                          <a:cs typeface="Gotham Bold" pitchFamily="2" charset="0"/>
                        </a:rPr>
                        <a:t>Produit Amélioré </a:t>
                      </a:r>
                      <a:r>
                        <a:rPr lang="fr-CA" sz="1000" b="1" i="0" noProof="0">
                          <a:solidFill>
                            <a:srgbClr val="73CD96"/>
                          </a:solidFill>
                          <a:latin typeface="Helvetica" pitchFamily="2" charset="0"/>
                          <a:cs typeface="Gotham Bold" pitchFamily="2" charset="0"/>
                        </a:rPr>
                        <a:t>(PA)</a:t>
                      </a:r>
                      <a:r>
                        <a:rPr lang="fr-CA" sz="1000" b="1" i="0" noProof="0">
                          <a:solidFill>
                            <a:srgbClr val="000046"/>
                          </a:solidFill>
                          <a:latin typeface="Helvetica" pitchFamily="2" charset="0"/>
                          <a:cs typeface="Gotham Bold" pitchFamily="2" charset="0"/>
                        </a:rPr>
                        <a:t> </a:t>
                      </a:r>
                      <a:r>
                        <a:rPr lang="fr-CA" sz="1000" b="0" i="0" noProof="0">
                          <a:solidFill>
                            <a:srgbClr val="000046"/>
                          </a:solidFill>
                          <a:latin typeface="Helvetica" pitchFamily="2" charset="0"/>
                          <a:cs typeface="Gotham Bold" pitchFamily="2" charset="0"/>
                        </a:rPr>
                        <a:t>: 137 produits ou portions identifiées par un code à trois chiffres (par exemple, 419)</a:t>
                      </a:r>
                      <a:br>
                        <a:rPr lang="fr-CA" sz="1000" b="0" i="0" noProof="0">
                          <a:solidFill>
                            <a:srgbClr val="000046"/>
                          </a:solidFill>
                          <a:latin typeface="Helvetica" pitchFamily="2" charset="0"/>
                          <a:cs typeface="Gotham Bold" pitchFamily="2" charset="0"/>
                        </a:rPr>
                      </a:br>
                      <a:endParaRPr lang="fr-CA" sz="1000" b="0" i="0" noProof="0">
                        <a:solidFill>
                          <a:srgbClr val="000046"/>
                        </a:solidFill>
                        <a:latin typeface="Helvetica" pitchFamily="2" charset="0"/>
                        <a:cs typeface="Gotham Bold"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000" b="0" i="0" noProof="0">
                          <a:solidFill>
                            <a:srgbClr val="000046"/>
                          </a:solidFill>
                          <a:latin typeface="Helvetica" pitchFamily="2" charset="0"/>
                          <a:cs typeface="Gotham Bold" pitchFamily="2" charset="0"/>
                        </a:rPr>
                        <a:t>Afin de ne pas ajouter de biais, les produits devront être préparé de la façon la plus similaire possible (ex : si le produit amélioré est produit </a:t>
                      </a:r>
                      <a:br>
                        <a:rPr lang="fr-CA" sz="1000" b="0" i="0" noProof="0">
                          <a:solidFill>
                            <a:srgbClr val="000046"/>
                          </a:solidFill>
                          <a:latin typeface="Helvetica" pitchFamily="2" charset="0"/>
                          <a:cs typeface="Gotham Bold" pitchFamily="2" charset="0"/>
                        </a:rPr>
                      </a:br>
                      <a:r>
                        <a:rPr lang="fr-CA" sz="1000" b="0" i="0" noProof="0">
                          <a:solidFill>
                            <a:srgbClr val="000046"/>
                          </a:solidFill>
                          <a:latin typeface="Helvetica" pitchFamily="2" charset="0"/>
                          <a:cs typeface="Gotham Bold" pitchFamily="2" charset="0"/>
                        </a:rPr>
                        <a:t>en laboratoire, le produit actuel devrait aussi être préparé en laboratoire). </a:t>
                      </a:r>
                    </a:p>
                    <a:p>
                      <a:pPr marL="0" marR="0" indent="0" algn="l" defTabSz="914400" rtl="0" eaLnBrk="1" fontAlgn="auto" latinLnBrk="0" hangingPunct="1">
                        <a:lnSpc>
                          <a:spcPct val="100000"/>
                        </a:lnSpc>
                        <a:spcBef>
                          <a:spcPts val="0"/>
                        </a:spcBef>
                        <a:spcAft>
                          <a:spcPts val="0"/>
                        </a:spcAft>
                        <a:buClrTx/>
                        <a:buSzTx/>
                        <a:buFontTx/>
                        <a:buNone/>
                        <a:tabLst/>
                        <a:defRPr/>
                      </a:pPr>
                      <a:endParaRPr lang="fr-CA" sz="1000" b="0" i="0" noProof="0">
                        <a:solidFill>
                          <a:srgbClr val="000046"/>
                        </a:solidFill>
                        <a:latin typeface="Helvetica" pitchFamily="2" charset="0"/>
                        <a:cs typeface="Gotham Bold"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000" b="0" i="0" noProof="0">
                          <a:solidFill>
                            <a:srgbClr val="000046"/>
                          </a:solidFill>
                          <a:latin typeface="Helvetica" pitchFamily="2" charset="0"/>
                          <a:cs typeface="Gotham Bold" pitchFamily="2" charset="0"/>
                        </a:rPr>
                        <a:t>La firme devra simuler le plus possible la situation de consommation réelle du consommateur.</a:t>
                      </a:r>
                    </a:p>
                    <a:p>
                      <a:pPr marL="0" marR="0" indent="0" algn="l" defTabSz="914400" rtl="0" eaLnBrk="1" fontAlgn="auto" latinLnBrk="0" hangingPunct="1">
                        <a:lnSpc>
                          <a:spcPct val="100000"/>
                        </a:lnSpc>
                        <a:spcBef>
                          <a:spcPts val="0"/>
                        </a:spcBef>
                        <a:spcAft>
                          <a:spcPts val="0"/>
                        </a:spcAft>
                        <a:buClrTx/>
                        <a:buSzTx/>
                        <a:buFontTx/>
                        <a:buNone/>
                        <a:tabLst/>
                        <a:defRPr/>
                      </a:pPr>
                      <a:br>
                        <a:rPr lang="fr-CA" sz="1000" b="0" i="0" noProof="0">
                          <a:solidFill>
                            <a:srgbClr val="000046"/>
                          </a:solidFill>
                          <a:latin typeface="Helvetica" pitchFamily="2" charset="0"/>
                          <a:cs typeface="Gotham Bold" pitchFamily="2" charset="0"/>
                        </a:rPr>
                      </a:br>
                      <a:r>
                        <a:rPr lang="fr-CA" sz="1000" b="1" i="0" noProof="0">
                          <a:solidFill>
                            <a:srgbClr val="000046"/>
                          </a:solidFill>
                          <a:latin typeface="Helvetica" pitchFamily="2" charset="0"/>
                          <a:cs typeface="Gotham Bold" pitchFamily="2" charset="0"/>
                        </a:rPr>
                        <a:t>Inscrire les instructions de préparation/cuisson. </a:t>
                      </a:r>
                    </a:p>
                    <a:p>
                      <a:pPr marL="0" marR="0" indent="0" algn="l" defTabSz="914400" rtl="0" eaLnBrk="1" fontAlgn="auto" latinLnBrk="0" hangingPunct="1">
                        <a:lnSpc>
                          <a:spcPct val="100000"/>
                        </a:lnSpc>
                        <a:spcBef>
                          <a:spcPts val="0"/>
                        </a:spcBef>
                        <a:spcAft>
                          <a:spcPts val="0"/>
                        </a:spcAft>
                        <a:buClrTx/>
                        <a:buSzTx/>
                        <a:buFontTx/>
                        <a:buNone/>
                        <a:tabLst/>
                        <a:defRPr/>
                      </a:pPr>
                      <a:r>
                        <a:rPr lang="fr-CA" sz="1000" b="1" i="0" noProof="0">
                          <a:solidFill>
                            <a:srgbClr val="000046"/>
                          </a:solidFill>
                          <a:latin typeface="Helvetica" pitchFamily="2" charset="0"/>
                          <a:cs typeface="Gotham Bold" pitchFamily="2" charset="0"/>
                        </a:rPr>
                        <a:t>Par exemple, si on teste une sauce à poutine qui est généralement prise avec des frites, ne pas servir la sauce seule, mais la servir en poutine.</a:t>
                      </a:r>
                    </a:p>
                    <a:p>
                      <a:pPr marL="0" marR="0" indent="0" algn="l" defTabSz="914400" rtl="0" eaLnBrk="1" fontAlgn="auto" latinLnBrk="0" hangingPunct="1">
                        <a:lnSpc>
                          <a:spcPct val="100000"/>
                        </a:lnSpc>
                        <a:spcBef>
                          <a:spcPts val="0"/>
                        </a:spcBef>
                        <a:spcAft>
                          <a:spcPts val="0"/>
                        </a:spcAft>
                        <a:buClrTx/>
                        <a:buSzTx/>
                        <a:buFontTx/>
                        <a:buNone/>
                        <a:tabLst/>
                        <a:defRPr/>
                      </a:pPr>
                      <a:endParaRPr lang="fr-CA" sz="1000" b="1" i="0" noProof="0">
                        <a:solidFill>
                          <a:srgbClr val="000046"/>
                        </a:solidFill>
                        <a:latin typeface="Helvetica" pitchFamily="2" charset="0"/>
                        <a:cs typeface="Gotham Bold"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CA" sz="1000" b="1" i="0" noProof="0">
                        <a:solidFill>
                          <a:srgbClr val="000046"/>
                        </a:solidFill>
                        <a:latin typeface="Helvetica" pitchFamily="2" charset="0"/>
                        <a:cs typeface="Gotham Bold"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CA" sz="1000" b="1" i="0" noProof="0">
                        <a:solidFill>
                          <a:srgbClr val="000046"/>
                        </a:solidFill>
                        <a:latin typeface="Helvetica" pitchFamily="2" charset="0"/>
                        <a:cs typeface="Gotham Bold"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CA" sz="1000" b="1" i="0" noProof="0">
                        <a:solidFill>
                          <a:srgbClr val="000046"/>
                        </a:solidFill>
                        <a:latin typeface="Helvetica" pitchFamily="2" charset="0"/>
                        <a:cs typeface="Gotham Bold"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CA" sz="1000" b="1" i="0" noProof="0">
                        <a:solidFill>
                          <a:srgbClr val="000046"/>
                        </a:solidFill>
                        <a:latin typeface="Helvetica" pitchFamily="2" charset="0"/>
                        <a:cs typeface="Gotham Bold"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CA" b="1" i="0" noProof="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5180908"/>
                  </a:ext>
                </a:extLst>
              </a:tr>
              <a:tr h="720000">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CA" sz="1000" b="1" i="0" noProof="0">
                          <a:solidFill>
                            <a:srgbClr val="000046"/>
                          </a:solidFill>
                          <a:latin typeface="Helvetica" pitchFamily="2" charset="0"/>
                          <a:cs typeface="Gotham Bold" pitchFamily="2" charset="0"/>
                        </a:rPr>
                        <a:t>F. Questionnaire </a:t>
                      </a:r>
                      <a:br>
                        <a:rPr lang="fr-CA" sz="1000" b="1" i="0" noProof="0">
                          <a:solidFill>
                            <a:srgbClr val="000046"/>
                          </a:solidFill>
                          <a:latin typeface="Helvetica" pitchFamily="2" charset="0"/>
                          <a:cs typeface="Gotham Bold" pitchFamily="2" charset="0"/>
                        </a:rPr>
                      </a:br>
                      <a:r>
                        <a:rPr lang="fr-CA" sz="1000" b="1" i="0" noProof="0">
                          <a:solidFill>
                            <a:srgbClr val="000046"/>
                          </a:solidFill>
                          <a:latin typeface="Helvetica" pitchFamily="2" charset="0"/>
                          <a:cs typeface="Gotham Bold" pitchFamily="2" charset="0"/>
                        </a:rPr>
                        <a:t>d’évaluation</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fr-CA" sz="1000" b="1" i="0" noProof="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sz="1000" b="0" i="0" noProof="0" dirty="0">
                          <a:solidFill>
                            <a:srgbClr val="000046"/>
                          </a:solidFill>
                          <a:latin typeface="Helvetica" pitchFamily="2" charset="0"/>
                          <a:cs typeface="Gotham Bold" pitchFamily="2" charset="0"/>
                        </a:rPr>
                        <a:t>La firme de recherche doit développer le questionnaire, qui devrait inclure (liste non exhaustive) des questions concernant :</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La qualification du répondant (fréquence de consommation du produit par le répondant, etc.)</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L’appréciation générale et les intentions d’achats envers les deux produits;</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Pour chacun des attributs clés des deux produits, des questions d’appréciation et de « Just About Right ». </a:t>
                      </a:r>
                      <a:br>
                        <a:rPr lang="fr-CA" sz="1000" b="0" i="0" noProof="0" dirty="0">
                          <a:solidFill>
                            <a:srgbClr val="000046"/>
                          </a:solidFill>
                          <a:latin typeface="Helvetica" pitchFamily="2" charset="0"/>
                          <a:cs typeface="Gotham Bold" pitchFamily="2" charset="0"/>
                        </a:rPr>
                      </a:br>
                      <a:r>
                        <a:rPr lang="fr-CA" sz="1000" b="0" i="1" noProof="0" dirty="0">
                          <a:solidFill>
                            <a:srgbClr val="000046"/>
                          </a:solidFill>
                          <a:latin typeface="Helvetica" pitchFamily="2" charset="0"/>
                          <a:cs typeface="Gotham Bold" pitchFamily="2" charset="0"/>
                        </a:rPr>
                        <a:t>Ex. : pour le niveau de gout salé : trop salé, juste correct, pas assez salé. </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La préférence entre le Produit Original et le Produit Amélioré – et la raison de la préférence;</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L’acceptation de la version améliorée si le changement avait lieu sur le marché (malgré une préférence pour l’actuel);</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Les intentions d’achat advenant une augmentation de prix étant donné le bénéfice amélioré du produit;</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Des questions démographiques (âge, région, genre, etc.);</a:t>
                      </a:r>
                    </a:p>
                    <a:p>
                      <a:pPr marL="171450" indent="-171450">
                        <a:buFont typeface="Arial" panose="020B0604020202020204" pitchFamily="34" charset="0"/>
                        <a:buChar char="•"/>
                      </a:pPr>
                      <a:r>
                        <a:rPr lang="fr-CA" sz="1000" b="0" i="0" noProof="0" dirty="0">
                          <a:solidFill>
                            <a:srgbClr val="000046"/>
                          </a:solidFill>
                          <a:latin typeface="Helvetica" pitchFamily="2" charset="0"/>
                          <a:cs typeface="Gotham Bold" pitchFamily="2" charset="0"/>
                        </a:rPr>
                        <a:t>Toutes autres questions pertinentes</a:t>
                      </a:r>
                    </a:p>
                    <a:p>
                      <a:endParaRPr lang="fr-CA" b="1" i="0" noProof="0" dirty="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2748151"/>
                  </a:ext>
                </a:extLst>
              </a:tr>
            </a:tbl>
          </a:graphicData>
        </a:graphic>
      </p:graphicFrame>
      <p:sp>
        <p:nvSpPr>
          <p:cNvPr id="12" name="ZoneTexte 11">
            <a:extLst>
              <a:ext uri="{FF2B5EF4-FFF2-40B4-BE49-F238E27FC236}">
                <a16:creationId xmlns:a16="http://schemas.microsoft.com/office/drawing/2014/main" id="{85427E7E-62F9-3D35-295E-054162315DA0}"/>
              </a:ext>
            </a:extLst>
          </p:cNvPr>
          <p:cNvSpPr txBox="1"/>
          <p:nvPr userDrawn="1"/>
        </p:nvSpPr>
        <p:spPr>
          <a:xfrm>
            <a:off x="748937" y="6506031"/>
            <a:ext cx="2758441" cy="215444"/>
          </a:xfrm>
          <a:prstGeom prst="rect">
            <a:avLst/>
          </a:prstGeom>
          <a:noFill/>
        </p:spPr>
        <p:txBody>
          <a:bodyPr wrap="square" rtlCol="0">
            <a:spAutoFit/>
          </a:bodyPr>
          <a:lstStyle/>
          <a:p>
            <a:r>
              <a:rPr lang="en-CA" sz="800" b="0" i="0" dirty="0">
                <a:solidFill>
                  <a:srgbClr val="000046"/>
                </a:solidFill>
                <a:latin typeface="Helvetica" pitchFamily="2" charset="0"/>
              </a:rPr>
              <a:t>AAQ – </a:t>
            </a:r>
            <a:r>
              <a:rPr lang="en-CA" sz="800" b="0" i="0" dirty="0" err="1">
                <a:solidFill>
                  <a:srgbClr val="000046"/>
                </a:solidFill>
                <a:latin typeface="Helvetica" pitchFamily="2" charset="0"/>
              </a:rPr>
              <a:t>une</a:t>
            </a:r>
            <a:r>
              <a:rPr lang="en-CA" sz="800" b="0" i="0" dirty="0">
                <a:solidFill>
                  <a:srgbClr val="000046"/>
                </a:solidFill>
                <a:latin typeface="Helvetica" pitchFamily="2" charset="0"/>
              </a:rPr>
              <a:t> initiative du CTAQ</a:t>
            </a:r>
          </a:p>
        </p:txBody>
      </p:sp>
      <p:sp>
        <p:nvSpPr>
          <p:cNvPr id="13" name="ZoneTexte 12">
            <a:extLst>
              <a:ext uri="{FF2B5EF4-FFF2-40B4-BE49-F238E27FC236}">
                <a16:creationId xmlns:a16="http://schemas.microsoft.com/office/drawing/2014/main" id="{44982FE4-ACAE-5277-354D-9523AE3611AD}"/>
              </a:ext>
            </a:extLst>
          </p:cNvPr>
          <p:cNvSpPr txBox="1"/>
          <p:nvPr userDrawn="1"/>
        </p:nvSpPr>
        <p:spPr>
          <a:xfrm>
            <a:off x="4034244" y="6506031"/>
            <a:ext cx="4119156" cy="215444"/>
          </a:xfrm>
          <a:prstGeom prst="rect">
            <a:avLst/>
          </a:prstGeom>
          <a:noFill/>
        </p:spPr>
        <p:txBody>
          <a:bodyPr wrap="square" rtlCol="0">
            <a:spAutoFit/>
          </a:bodyPr>
          <a:lstStyle/>
          <a:p>
            <a:pPr algn="ctr"/>
            <a:r>
              <a:rPr lang="en-CA" sz="800" b="0" i="0" dirty="0" err="1">
                <a:solidFill>
                  <a:srgbClr val="000046"/>
                </a:solidFill>
                <a:latin typeface="Helvetica" pitchFamily="2" charset="0"/>
              </a:rPr>
              <a:t>Procédure</a:t>
            </a:r>
            <a:r>
              <a:rPr lang="en-CA" sz="800" b="0" i="0" dirty="0">
                <a:solidFill>
                  <a:srgbClr val="000046"/>
                </a:solidFill>
                <a:latin typeface="Helvetica" pitchFamily="2" charset="0"/>
              </a:rPr>
              <a:t> de test de </a:t>
            </a:r>
            <a:r>
              <a:rPr lang="en-CA" sz="800" b="0" i="0" dirty="0" err="1">
                <a:solidFill>
                  <a:srgbClr val="000046"/>
                </a:solidFill>
                <a:latin typeface="Helvetica" pitchFamily="2" charset="0"/>
              </a:rPr>
              <a:t>goût</a:t>
            </a:r>
            <a:endParaRPr lang="en-CA" sz="800" b="0" i="0" dirty="0">
              <a:solidFill>
                <a:srgbClr val="000046"/>
              </a:solidFill>
              <a:latin typeface="Helvetica" pitchFamily="2" charset="0"/>
            </a:endParaRPr>
          </a:p>
        </p:txBody>
      </p:sp>
      <p:sp>
        <p:nvSpPr>
          <p:cNvPr id="14" name="ZoneTexte 13">
            <a:extLst>
              <a:ext uri="{FF2B5EF4-FFF2-40B4-BE49-F238E27FC236}">
                <a16:creationId xmlns:a16="http://schemas.microsoft.com/office/drawing/2014/main" id="{8CFFA51F-7E76-35E0-8C09-946CFF4C8543}"/>
              </a:ext>
            </a:extLst>
          </p:cNvPr>
          <p:cNvSpPr txBox="1"/>
          <p:nvPr userDrawn="1"/>
        </p:nvSpPr>
        <p:spPr>
          <a:xfrm>
            <a:off x="8684622" y="6506031"/>
            <a:ext cx="2758441" cy="215444"/>
          </a:xfrm>
          <a:prstGeom prst="rect">
            <a:avLst/>
          </a:prstGeom>
          <a:noFill/>
        </p:spPr>
        <p:txBody>
          <a:bodyPr wrap="square" rtlCol="0">
            <a:spAutoFit/>
          </a:bodyPr>
          <a:lstStyle/>
          <a:p>
            <a:pPr algn="r"/>
            <a:fld id="{ABE689AC-7B95-B64E-8295-65ACB7332B77}" type="slidenum">
              <a:rPr lang="en-CA" sz="800" b="0" i="0" smtClean="0">
                <a:solidFill>
                  <a:srgbClr val="000046"/>
                </a:solidFill>
                <a:latin typeface="Helvetica" pitchFamily="2" charset="0"/>
              </a:rPr>
              <a:t>‹n°›</a:t>
            </a:fld>
            <a:endParaRPr lang="en-CA" sz="800" b="0" i="0" dirty="0">
              <a:solidFill>
                <a:srgbClr val="000046"/>
              </a:solidFill>
              <a:latin typeface="Helvetica" pitchFamily="2" charset="0"/>
            </a:endParaRPr>
          </a:p>
        </p:txBody>
      </p:sp>
    </p:spTree>
    <p:extLst>
      <p:ext uri="{BB962C8B-B14F-4D97-AF65-F5344CB8AC3E}">
        <p14:creationId xmlns:p14="http://schemas.microsoft.com/office/powerpoint/2010/main" val="411663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u P4">
    <p:spTree>
      <p:nvGrpSpPr>
        <p:cNvPr id="1" name=""/>
        <p:cNvGrpSpPr/>
        <p:nvPr/>
      </p:nvGrpSpPr>
      <p:grpSpPr>
        <a:xfrm>
          <a:off x="0" y="0"/>
          <a:ext cx="0" cy="0"/>
          <a:chOff x="0" y="0"/>
          <a:chExt cx="0" cy="0"/>
        </a:xfrm>
      </p:grpSpPr>
      <p:cxnSp>
        <p:nvCxnSpPr>
          <p:cNvPr id="8" name="Connecteur droit 7">
            <a:extLst>
              <a:ext uri="{FF2B5EF4-FFF2-40B4-BE49-F238E27FC236}">
                <a16:creationId xmlns:a16="http://schemas.microsoft.com/office/drawing/2014/main" id="{B1214CBE-F6F0-407F-7560-01CD072BA1E3}"/>
              </a:ext>
            </a:extLst>
          </p:cNvPr>
          <p:cNvCxnSpPr/>
          <p:nvPr userDrawn="1"/>
        </p:nvCxnSpPr>
        <p:spPr>
          <a:xfrm>
            <a:off x="838200" y="6443133"/>
            <a:ext cx="10515600" cy="0"/>
          </a:xfrm>
          <a:prstGeom prst="line">
            <a:avLst/>
          </a:prstGeom>
          <a:ln w="9525">
            <a:solidFill>
              <a:srgbClr val="000046"/>
            </a:solidFill>
          </a:ln>
        </p:spPr>
        <p:style>
          <a:lnRef idx="1">
            <a:schemeClr val="accent1"/>
          </a:lnRef>
          <a:fillRef idx="0">
            <a:schemeClr val="accent1"/>
          </a:fillRef>
          <a:effectRef idx="0">
            <a:schemeClr val="accent1"/>
          </a:effectRef>
          <a:fontRef idx="minor">
            <a:schemeClr val="tx1"/>
          </a:fontRef>
        </p:style>
      </p:cxnSp>
      <p:graphicFrame>
        <p:nvGraphicFramePr>
          <p:cNvPr id="9" name="Tableau 9">
            <a:extLst>
              <a:ext uri="{FF2B5EF4-FFF2-40B4-BE49-F238E27FC236}">
                <a16:creationId xmlns:a16="http://schemas.microsoft.com/office/drawing/2014/main" id="{9DACAAEB-5ACB-5790-AD28-C9DAE028104C}"/>
              </a:ext>
            </a:extLst>
          </p:cNvPr>
          <p:cNvGraphicFramePr>
            <a:graphicFrameLocks noGrp="1"/>
          </p:cNvGraphicFramePr>
          <p:nvPr userDrawn="1">
            <p:extLst>
              <p:ext uri="{D42A27DB-BD31-4B8C-83A1-F6EECF244321}">
                <p14:modId xmlns:p14="http://schemas.microsoft.com/office/powerpoint/2010/main" val="2245630423"/>
              </p:ext>
            </p:extLst>
          </p:nvPr>
        </p:nvGraphicFramePr>
        <p:xfrm>
          <a:off x="838199" y="414867"/>
          <a:ext cx="10515600" cy="4358301"/>
        </p:xfrm>
        <a:graphic>
          <a:graphicData uri="http://schemas.openxmlformats.org/drawingml/2006/table">
            <a:tbl>
              <a:tblPr firstRow="1" bandRow="1">
                <a:tableStyleId>{5C22544A-7EE6-4342-B048-85BDC9FD1C3A}</a:tableStyleId>
              </a:tblPr>
              <a:tblGrid>
                <a:gridCol w="2362201">
                  <a:extLst>
                    <a:ext uri="{9D8B030D-6E8A-4147-A177-3AD203B41FA5}">
                      <a16:colId xmlns:a16="http://schemas.microsoft.com/office/drawing/2014/main" val="2550873242"/>
                    </a:ext>
                  </a:extLst>
                </a:gridCol>
                <a:gridCol w="8153399">
                  <a:extLst>
                    <a:ext uri="{9D8B030D-6E8A-4147-A177-3AD203B41FA5}">
                      <a16:colId xmlns:a16="http://schemas.microsoft.com/office/drawing/2014/main" val="411152892"/>
                    </a:ext>
                  </a:extLst>
                </a:gridCol>
              </a:tblGrid>
              <a:tr h="1368213">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CA" sz="1000" b="1" i="0" noProof="0">
                          <a:solidFill>
                            <a:srgbClr val="000046"/>
                          </a:solidFill>
                          <a:latin typeface="Helvetica" pitchFamily="2" charset="0"/>
                          <a:cs typeface="Gotham Bold" pitchFamily="2" charset="0"/>
                        </a:rPr>
                        <a:t>G. Tests statistiques</a:t>
                      </a: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000" b="0" i="0" noProof="0">
                          <a:solidFill>
                            <a:srgbClr val="000046"/>
                          </a:solidFill>
                          <a:latin typeface="Helvetica" pitchFamily="2" charset="0"/>
                          <a:cs typeface="Gotham Bold" pitchFamily="2" charset="0"/>
                        </a:rPr>
                        <a:t>Les tests statistiques doivent être fait au niveau de confiance de 90 % et 95 %.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sz="1000" b="0" i="0" noProof="0">
                          <a:solidFill>
                            <a:srgbClr val="000046"/>
                          </a:solidFill>
                          <a:latin typeface="Helvetica" pitchFamily="2" charset="0"/>
                          <a:cs typeface="Gotham Bold" pitchFamily="2" charset="0"/>
                        </a:rPr>
                        <a:t>À noter qu’afin d’éviter de faire l’erreur de conclure avec notre échantillon qu’il n’y a pas de différence lorsque dans la réalité il y en a </a:t>
                      </a:r>
                      <a:br>
                        <a:rPr lang="fr-CA" sz="1000" b="0" i="0" noProof="0">
                          <a:solidFill>
                            <a:srgbClr val="000046"/>
                          </a:solidFill>
                          <a:latin typeface="Helvetica" pitchFamily="2" charset="0"/>
                          <a:cs typeface="Gotham Bold" pitchFamily="2" charset="0"/>
                        </a:rPr>
                      </a:br>
                      <a:r>
                        <a:rPr lang="fr-CA" sz="1000" b="0" i="0" noProof="0">
                          <a:solidFill>
                            <a:srgbClr val="000046"/>
                          </a:solidFill>
                          <a:latin typeface="Helvetica" pitchFamily="2" charset="0"/>
                          <a:cs typeface="Gotham Bold" pitchFamily="2" charset="0"/>
                        </a:rPr>
                        <a:t>une (erreur la plus importante qu’il ne faut pas faire pour conserver nos ventes) il faut considérer les tests faits à un niveau de confiance </a:t>
                      </a:r>
                      <a:br>
                        <a:rPr lang="fr-CA" sz="1000" b="0" i="0" noProof="0">
                          <a:solidFill>
                            <a:srgbClr val="000046"/>
                          </a:solidFill>
                          <a:latin typeface="Helvetica" pitchFamily="2" charset="0"/>
                          <a:cs typeface="Gotham Bold" pitchFamily="2" charset="0"/>
                        </a:rPr>
                      </a:br>
                      <a:r>
                        <a:rPr lang="fr-CA" sz="1000" b="0" i="0" noProof="0">
                          <a:solidFill>
                            <a:srgbClr val="000046"/>
                          </a:solidFill>
                          <a:latin typeface="Helvetica" pitchFamily="2" charset="0"/>
                          <a:cs typeface="Gotham Bold" pitchFamily="2" charset="0"/>
                        </a:rPr>
                        <a:t>de </a:t>
                      </a:r>
                      <a:r>
                        <a:rPr lang="fr-CA" sz="1000" b="1" i="0" noProof="0">
                          <a:solidFill>
                            <a:srgbClr val="000046"/>
                          </a:solidFill>
                          <a:latin typeface="Helvetica" pitchFamily="2" charset="0"/>
                          <a:cs typeface="Gotham Bold" pitchFamily="2" charset="0"/>
                        </a:rPr>
                        <a:t>90 % </a:t>
                      </a:r>
                      <a:r>
                        <a:rPr lang="fr-CA" sz="1000" b="0" i="0" noProof="0">
                          <a:solidFill>
                            <a:srgbClr val="000046"/>
                          </a:solidFill>
                          <a:latin typeface="Helvetica" pitchFamily="2" charset="0"/>
                          <a:cs typeface="Gotham Bold" pitchFamily="2"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fr-CA" sz="1000" b="0" i="0" noProof="0">
                        <a:solidFill>
                          <a:srgbClr val="000046"/>
                        </a:solidFill>
                        <a:latin typeface="Helvetica" pitchFamily="2" charset="0"/>
                        <a:cs typeface="Gotham Bold"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000" b="0" i="0" noProof="0">
                          <a:solidFill>
                            <a:srgbClr val="000046"/>
                          </a:solidFill>
                          <a:latin typeface="Helvetica" pitchFamily="2" charset="0"/>
                          <a:cs typeface="Gotham Bold" pitchFamily="2" charset="0"/>
                        </a:rPr>
                        <a:t>Des analyses de pénalités doivent être conduites (qui indiquera à quel point le changement est important pour le consommateur).</a:t>
                      </a:r>
                    </a:p>
                    <a:p>
                      <a:pPr marL="0" marR="0" indent="0" algn="l" defTabSz="914400" rtl="0" eaLnBrk="1" fontAlgn="auto" latinLnBrk="0" hangingPunct="1">
                        <a:lnSpc>
                          <a:spcPct val="100000"/>
                        </a:lnSpc>
                        <a:spcBef>
                          <a:spcPts val="0"/>
                        </a:spcBef>
                        <a:spcAft>
                          <a:spcPts val="0"/>
                        </a:spcAft>
                        <a:buClrTx/>
                        <a:buSzTx/>
                        <a:buFontTx/>
                        <a:buNone/>
                        <a:tabLst/>
                        <a:defRPr/>
                      </a:pPr>
                      <a:endParaRPr lang="fr-CA" b="1" i="0" noProof="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5180908"/>
                  </a:ext>
                </a:extLst>
              </a:tr>
              <a:tr h="612648">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CA" sz="1000" b="1" i="0" noProof="0">
                          <a:solidFill>
                            <a:srgbClr val="000046"/>
                          </a:solidFill>
                          <a:latin typeface="Helvetica" pitchFamily="2" charset="0"/>
                          <a:cs typeface="Gotham Bold" pitchFamily="2" charset="0"/>
                        </a:rPr>
                        <a:t>H. Rapport et </a:t>
                      </a:r>
                      <a:br>
                        <a:rPr lang="fr-CA" sz="1000" b="1" i="0" noProof="0">
                          <a:solidFill>
                            <a:srgbClr val="000046"/>
                          </a:solidFill>
                          <a:latin typeface="Helvetica" pitchFamily="2" charset="0"/>
                          <a:cs typeface="Gotham Bold" pitchFamily="2" charset="0"/>
                        </a:rPr>
                      </a:br>
                      <a:r>
                        <a:rPr lang="fr-CA" sz="1000" b="1" i="0" noProof="0">
                          <a:solidFill>
                            <a:srgbClr val="000046"/>
                          </a:solidFill>
                          <a:latin typeface="Helvetica" pitchFamily="2" charset="0"/>
                          <a:cs typeface="Gotham Bold" pitchFamily="2" charset="0"/>
                        </a:rPr>
                        <a:t>présentation</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fr-CA" sz="1000" b="1" i="0" noProof="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sz="1000" b="0" i="0" noProof="0">
                          <a:solidFill>
                            <a:srgbClr val="000046"/>
                          </a:solidFill>
                          <a:latin typeface="Helvetica" pitchFamily="2" charset="0"/>
                          <a:cs typeface="Gotham Bold" pitchFamily="2" charset="0"/>
                        </a:rPr>
                        <a:t>Un rapport complet sera requis, ainsi qu’une présentation des résultats avec les conclusions.</a:t>
                      </a:r>
                    </a:p>
                    <a:p>
                      <a:endParaRPr lang="fr-CA" sz="1800" b="0" i="0" noProof="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6350" cap="flat" cmpd="sng" algn="ctr">
                      <a:solidFill>
                        <a:srgbClr val="00004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2748151"/>
                  </a:ext>
                </a:extLst>
              </a:tr>
              <a:tr h="1889355">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CA" sz="1000" b="1" i="0" noProof="0">
                          <a:solidFill>
                            <a:srgbClr val="000046"/>
                          </a:solidFill>
                          <a:latin typeface="Helvetica" pitchFamily="2" charset="0"/>
                          <a:cs typeface="Gotham Bold" pitchFamily="2" charset="0"/>
                        </a:rPr>
                        <a:t>I. Échéancier tentatif</a:t>
                      </a:r>
                    </a:p>
                  </a:txBody>
                  <a:tcPr>
                    <a:lnL w="12700" cmpd="sng">
                      <a:noFill/>
                    </a:lnL>
                    <a:lnR w="12700" cmpd="sng">
                      <a:noFill/>
                    </a:lnR>
                    <a:lnT w="6350" cap="flat" cmpd="sng" algn="ctr">
                      <a:solidFill>
                        <a:srgbClr val="000046"/>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sz="1000" kern="1200" noProof="0" dirty="0">
                          <a:solidFill>
                            <a:srgbClr val="000046"/>
                          </a:solidFill>
                          <a:effectLst/>
                          <a:latin typeface="Helvetica" pitchFamily="2" charset="0"/>
                          <a:ea typeface="+mn-ea"/>
                          <a:cs typeface="+mn-cs"/>
                        </a:rPr>
                        <a:t>À discuter selon disponibilité. Échéancier </a:t>
                      </a:r>
                      <a:r>
                        <a:rPr lang="fr-CA" sz="1000" kern="1200" noProof="0" dirty="0" err="1">
                          <a:solidFill>
                            <a:srgbClr val="000046"/>
                          </a:solidFill>
                          <a:effectLst/>
                          <a:latin typeface="Helvetica" pitchFamily="2" charset="0"/>
                          <a:ea typeface="+mn-ea"/>
                          <a:cs typeface="+mn-cs"/>
                        </a:rPr>
                        <a:t>tentatif</a:t>
                      </a:r>
                      <a:r>
                        <a:rPr lang="fr-CA" sz="1000" kern="1200" noProof="0" dirty="0">
                          <a:solidFill>
                            <a:srgbClr val="000046"/>
                          </a:solidFill>
                          <a:effectLst/>
                          <a:latin typeface="Helvetica" pitchFamily="2" charset="0"/>
                          <a:ea typeface="+mn-ea"/>
                          <a:cs typeface="+mn-cs"/>
                        </a:rPr>
                        <a:t> ci-bas :</a:t>
                      </a:r>
                      <a:br>
                        <a:rPr lang="fr-CA" sz="1000" kern="1200" noProof="0" dirty="0">
                          <a:solidFill>
                            <a:srgbClr val="000046"/>
                          </a:solidFill>
                          <a:effectLst/>
                          <a:latin typeface="Helvetica" pitchFamily="2" charset="0"/>
                          <a:ea typeface="+mn-ea"/>
                          <a:cs typeface="+mn-cs"/>
                        </a:rPr>
                      </a:br>
                      <a:endParaRPr lang="fr-CA" sz="1000" kern="1200" noProof="0" dirty="0">
                        <a:solidFill>
                          <a:srgbClr val="000046"/>
                        </a:solidFill>
                        <a:effectLst/>
                        <a:latin typeface="Helvetica" pitchFamily="2" charset="0"/>
                        <a:ea typeface="+mn-ea"/>
                        <a:cs typeface="+mn-cs"/>
                      </a:endParaRPr>
                    </a:p>
                    <a:p>
                      <a:r>
                        <a:rPr lang="fr-CA" sz="1000" kern="1200" noProof="0" dirty="0">
                          <a:solidFill>
                            <a:srgbClr val="000046"/>
                          </a:solidFill>
                          <a:effectLst/>
                          <a:latin typeface="Helvetica" pitchFamily="2" charset="0"/>
                          <a:ea typeface="+mn-ea"/>
                          <a:cs typeface="+mn-cs"/>
                        </a:rPr>
                        <a:t>Envoi du mandat : </a:t>
                      </a:r>
                    </a:p>
                    <a:p>
                      <a:r>
                        <a:rPr lang="fr-CA" sz="1000" kern="1200" noProof="0" dirty="0">
                          <a:solidFill>
                            <a:srgbClr val="000046"/>
                          </a:solidFill>
                          <a:effectLst/>
                          <a:latin typeface="Helvetica" pitchFamily="2" charset="0"/>
                          <a:ea typeface="+mn-ea"/>
                          <a:cs typeface="+mn-cs"/>
                        </a:rPr>
                        <a:t>Réception de la soumission : </a:t>
                      </a:r>
                    </a:p>
                    <a:p>
                      <a:r>
                        <a:rPr lang="fr-CA" sz="1000" kern="1200" noProof="0" dirty="0">
                          <a:solidFill>
                            <a:srgbClr val="000046"/>
                          </a:solidFill>
                          <a:effectLst/>
                          <a:latin typeface="Helvetica" pitchFamily="2" charset="0"/>
                          <a:ea typeface="+mn-ea"/>
                          <a:cs typeface="+mn-cs"/>
                        </a:rPr>
                        <a:t>Acceptation de la soumission : </a:t>
                      </a:r>
                      <a:br>
                        <a:rPr lang="fr-CA" sz="1000" kern="1200" noProof="0" dirty="0">
                          <a:solidFill>
                            <a:srgbClr val="000046"/>
                          </a:solidFill>
                          <a:effectLst/>
                          <a:latin typeface="Helvetica" pitchFamily="2" charset="0"/>
                          <a:ea typeface="+mn-ea"/>
                          <a:cs typeface="+mn-cs"/>
                        </a:rPr>
                      </a:br>
                      <a:endParaRPr lang="fr-CA" sz="1000" kern="1200" noProof="0" dirty="0">
                        <a:solidFill>
                          <a:srgbClr val="000046"/>
                        </a:solidFill>
                        <a:effectLst/>
                        <a:latin typeface="Helvetica" pitchFamily="2" charset="0"/>
                        <a:ea typeface="+mn-ea"/>
                        <a:cs typeface="+mn-cs"/>
                      </a:endParaRPr>
                    </a:p>
                    <a:p>
                      <a:r>
                        <a:rPr lang="fr-CA" sz="1000" kern="1200" noProof="0" dirty="0">
                          <a:solidFill>
                            <a:srgbClr val="000046"/>
                          </a:solidFill>
                          <a:effectLst/>
                          <a:latin typeface="Helvetica" pitchFamily="2" charset="0"/>
                          <a:ea typeface="+mn-ea"/>
                          <a:cs typeface="+mn-cs"/>
                        </a:rPr>
                        <a:t>Acceptation du guide de recrutement : </a:t>
                      </a:r>
                    </a:p>
                    <a:p>
                      <a:r>
                        <a:rPr lang="fr-CA" sz="1000" b="1" kern="1200" noProof="0" dirty="0">
                          <a:solidFill>
                            <a:srgbClr val="000046"/>
                          </a:solidFill>
                          <a:effectLst/>
                          <a:latin typeface="Helvetica" pitchFamily="2" charset="0"/>
                          <a:ea typeface="+mn-ea"/>
                          <a:cs typeface="+mn-cs"/>
                        </a:rPr>
                        <a:t>Recrutement des participants </a:t>
                      </a:r>
                      <a:r>
                        <a:rPr lang="fr-CA" sz="1000" kern="1200" noProof="0" dirty="0">
                          <a:solidFill>
                            <a:srgbClr val="000046"/>
                          </a:solidFill>
                          <a:effectLst/>
                          <a:latin typeface="Helvetica" pitchFamily="2" charset="0"/>
                          <a:ea typeface="+mn-ea"/>
                          <a:cs typeface="+mn-cs"/>
                        </a:rPr>
                        <a:t>: </a:t>
                      </a:r>
                      <a:br>
                        <a:rPr lang="fr-CA" sz="1000" kern="1200" noProof="0" dirty="0">
                          <a:solidFill>
                            <a:srgbClr val="000046"/>
                          </a:solidFill>
                          <a:effectLst/>
                          <a:latin typeface="Helvetica" pitchFamily="2" charset="0"/>
                          <a:ea typeface="+mn-ea"/>
                          <a:cs typeface="+mn-cs"/>
                        </a:rPr>
                      </a:br>
                      <a:endParaRPr lang="fr-CA" sz="1000" kern="1200" noProof="0" dirty="0">
                        <a:solidFill>
                          <a:srgbClr val="000046"/>
                        </a:solidFill>
                        <a:effectLst/>
                        <a:latin typeface="Helvetica" pitchFamily="2" charset="0"/>
                        <a:ea typeface="+mn-ea"/>
                        <a:cs typeface="+mn-cs"/>
                      </a:endParaRPr>
                    </a:p>
                    <a:p>
                      <a:r>
                        <a:rPr lang="fr-CA" sz="1000" kern="1200" noProof="0" dirty="0">
                          <a:solidFill>
                            <a:srgbClr val="000046"/>
                          </a:solidFill>
                          <a:effectLst/>
                          <a:latin typeface="Helvetica" pitchFamily="2" charset="0"/>
                          <a:ea typeface="+mn-ea"/>
                          <a:cs typeface="+mn-cs"/>
                        </a:rPr>
                        <a:t>Acceptation du questionnaire : </a:t>
                      </a:r>
                    </a:p>
                    <a:p>
                      <a:r>
                        <a:rPr lang="fr-CA" sz="1000" kern="1200" noProof="0" dirty="0">
                          <a:solidFill>
                            <a:srgbClr val="000046"/>
                          </a:solidFill>
                          <a:effectLst/>
                          <a:latin typeface="Helvetica" pitchFamily="2" charset="0"/>
                          <a:ea typeface="+mn-ea"/>
                          <a:cs typeface="+mn-cs"/>
                        </a:rPr>
                        <a:t>Envoi des échantillons : </a:t>
                      </a:r>
                    </a:p>
                    <a:p>
                      <a:r>
                        <a:rPr lang="fr-CA" sz="1000" b="1" kern="1200" noProof="0" dirty="0">
                          <a:solidFill>
                            <a:srgbClr val="000046"/>
                          </a:solidFill>
                          <a:effectLst/>
                          <a:latin typeface="Helvetica" pitchFamily="2" charset="0"/>
                          <a:ea typeface="+mn-ea"/>
                          <a:cs typeface="+mn-cs"/>
                        </a:rPr>
                        <a:t>Test chez la firme de recherche </a:t>
                      </a:r>
                      <a:r>
                        <a:rPr lang="fr-CA" sz="1000" kern="1200" noProof="0" dirty="0">
                          <a:solidFill>
                            <a:srgbClr val="000046"/>
                          </a:solidFill>
                          <a:effectLst/>
                          <a:latin typeface="Helvetica" pitchFamily="2" charset="0"/>
                          <a:ea typeface="+mn-ea"/>
                          <a:cs typeface="+mn-cs"/>
                        </a:rPr>
                        <a:t>: </a:t>
                      </a:r>
                    </a:p>
                    <a:p>
                      <a:endParaRPr lang="fr-CA" sz="1000" kern="1200" noProof="0" dirty="0">
                        <a:solidFill>
                          <a:srgbClr val="000046"/>
                        </a:solidFill>
                        <a:effectLst/>
                        <a:latin typeface="Helvetica" pitchFamily="2" charset="0"/>
                        <a:ea typeface="+mn-ea"/>
                        <a:cs typeface="+mn-cs"/>
                      </a:endParaRPr>
                    </a:p>
                    <a:p>
                      <a:r>
                        <a:rPr lang="fr-CA" sz="1000" b="1" kern="1200" noProof="0" dirty="0">
                          <a:solidFill>
                            <a:srgbClr val="000046"/>
                          </a:solidFill>
                          <a:effectLst/>
                          <a:latin typeface="Helvetica" pitchFamily="2" charset="0"/>
                          <a:ea typeface="+mn-ea"/>
                          <a:cs typeface="+mn-cs"/>
                        </a:rPr>
                        <a:t>Rapport final </a:t>
                      </a:r>
                      <a:r>
                        <a:rPr lang="fr-CA" sz="1000" kern="1200" noProof="0" dirty="0">
                          <a:solidFill>
                            <a:srgbClr val="000046"/>
                          </a:solidFill>
                          <a:effectLst/>
                          <a:latin typeface="Helvetica" pitchFamily="2" charset="0"/>
                          <a:ea typeface="+mn-ea"/>
                          <a:cs typeface="+mn-cs"/>
                        </a:rPr>
                        <a:t>: </a:t>
                      </a:r>
                    </a:p>
                    <a:p>
                      <a:r>
                        <a:rPr lang="fr-CA" sz="1000" b="1" kern="1200" noProof="0" dirty="0">
                          <a:solidFill>
                            <a:srgbClr val="000046"/>
                          </a:solidFill>
                          <a:effectLst/>
                          <a:latin typeface="Helvetica" pitchFamily="2" charset="0"/>
                          <a:ea typeface="+mn-ea"/>
                          <a:cs typeface="+mn-cs"/>
                        </a:rPr>
                        <a:t>Présentation</a:t>
                      </a:r>
                      <a:r>
                        <a:rPr lang="fr-CA" sz="1000" kern="1200" noProof="0" dirty="0">
                          <a:solidFill>
                            <a:srgbClr val="000046"/>
                          </a:solidFill>
                          <a:effectLst/>
                          <a:latin typeface="Helvetica" pitchFamily="2" charset="0"/>
                          <a:ea typeface="+mn-ea"/>
                          <a:cs typeface="+mn-cs"/>
                        </a:rPr>
                        <a:t> :</a:t>
                      </a:r>
                      <a:endParaRPr lang="fr-CA" sz="1000" b="0" i="0" noProof="0" dirty="0">
                        <a:solidFill>
                          <a:srgbClr val="000046"/>
                        </a:solidFill>
                        <a:latin typeface="Helvetica" pitchFamily="2" charset="0"/>
                        <a:cs typeface="Gotham Bold" pitchFamily="2" charset="0"/>
                      </a:endParaRPr>
                    </a:p>
                  </a:txBody>
                  <a:tcPr>
                    <a:lnL w="12700" cmpd="sng">
                      <a:noFill/>
                    </a:lnL>
                    <a:lnR w="12700" cmpd="sng">
                      <a:noFill/>
                    </a:lnR>
                    <a:lnT w="6350" cap="flat" cmpd="sng" algn="ctr">
                      <a:solidFill>
                        <a:srgbClr val="000046"/>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6645153"/>
                  </a:ext>
                </a:extLst>
              </a:tr>
            </a:tbl>
          </a:graphicData>
        </a:graphic>
      </p:graphicFrame>
      <p:sp>
        <p:nvSpPr>
          <p:cNvPr id="12" name="ZoneTexte 11">
            <a:extLst>
              <a:ext uri="{FF2B5EF4-FFF2-40B4-BE49-F238E27FC236}">
                <a16:creationId xmlns:a16="http://schemas.microsoft.com/office/drawing/2014/main" id="{85427E7E-62F9-3D35-295E-054162315DA0}"/>
              </a:ext>
            </a:extLst>
          </p:cNvPr>
          <p:cNvSpPr txBox="1"/>
          <p:nvPr userDrawn="1"/>
        </p:nvSpPr>
        <p:spPr>
          <a:xfrm>
            <a:off x="748937" y="6506031"/>
            <a:ext cx="2758441" cy="215444"/>
          </a:xfrm>
          <a:prstGeom prst="rect">
            <a:avLst/>
          </a:prstGeom>
          <a:noFill/>
        </p:spPr>
        <p:txBody>
          <a:bodyPr wrap="square" rtlCol="0">
            <a:spAutoFit/>
          </a:bodyPr>
          <a:lstStyle/>
          <a:p>
            <a:r>
              <a:rPr lang="fr-CA" sz="800" b="0" i="0" noProof="0">
                <a:solidFill>
                  <a:srgbClr val="000046"/>
                </a:solidFill>
                <a:latin typeface="Helvetica" pitchFamily="2" charset="0"/>
              </a:rPr>
              <a:t>AAQ – une initiative du CTAQ</a:t>
            </a:r>
          </a:p>
        </p:txBody>
      </p:sp>
      <p:sp>
        <p:nvSpPr>
          <p:cNvPr id="13" name="ZoneTexte 12">
            <a:extLst>
              <a:ext uri="{FF2B5EF4-FFF2-40B4-BE49-F238E27FC236}">
                <a16:creationId xmlns:a16="http://schemas.microsoft.com/office/drawing/2014/main" id="{44982FE4-ACAE-5277-354D-9523AE3611AD}"/>
              </a:ext>
            </a:extLst>
          </p:cNvPr>
          <p:cNvSpPr txBox="1"/>
          <p:nvPr userDrawn="1"/>
        </p:nvSpPr>
        <p:spPr>
          <a:xfrm>
            <a:off x="4034244" y="6506031"/>
            <a:ext cx="4119156" cy="215444"/>
          </a:xfrm>
          <a:prstGeom prst="rect">
            <a:avLst/>
          </a:prstGeom>
          <a:noFill/>
        </p:spPr>
        <p:txBody>
          <a:bodyPr wrap="square" rtlCol="0">
            <a:spAutoFit/>
          </a:bodyPr>
          <a:lstStyle/>
          <a:p>
            <a:pPr algn="ctr"/>
            <a:r>
              <a:rPr lang="fr-CA" sz="800" b="0" i="0" noProof="0">
                <a:solidFill>
                  <a:srgbClr val="000046"/>
                </a:solidFill>
                <a:latin typeface="Helvetica" pitchFamily="2" charset="0"/>
              </a:rPr>
              <a:t>Procédure de test de goût</a:t>
            </a:r>
          </a:p>
        </p:txBody>
      </p:sp>
      <p:sp>
        <p:nvSpPr>
          <p:cNvPr id="14" name="ZoneTexte 13">
            <a:extLst>
              <a:ext uri="{FF2B5EF4-FFF2-40B4-BE49-F238E27FC236}">
                <a16:creationId xmlns:a16="http://schemas.microsoft.com/office/drawing/2014/main" id="{8CFFA51F-7E76-35E0-8C09-946CFF4C8543}"/>
              </a:ext>
            </a:extLst>
          </p:cNvPr>
          <p:cNvSpPr txBox="1"/>
          <p:nvPr userDrawn="1"/>
        </p:nvSpPr>
        <p:spPr>
          <a:xfrm>
            <a:off x="8684622" y="6506031"/>
            <a:ext cx="2758441" cy="215444"/>
          </a:xfrm>
          <a:prstGeom prst="rect">
            <a:avLst/>
          </a:prstGeom>
          <a:noFill/>
        </p:spPr>
        <p:txBody>
          <a:bodyPr wrap="square" rtlCol="0">
            <a:spAutoFit/>
          </a:bodyPr>
          <a:lstStyle/>
          <a:p>
            <a:pPr algn="r"/>
            <a:fld id="{ABE689AC-7B95-B64E-8295-65ACB7332B77}" type="slidenum">
              <a:rPr lang="en-CA" sz="800" b="0" i="0" smtClean="0">
                <a:solidFill>
                  <a:srgbClr val="000046"/>
                </a:solidFill>
                <a:latin typeface="Helvetica" pitchFamily="2" charset="0"/>
              </a:rPr>
              <a:t>‹n°›</a:t>
            </a:fld>
            <a:endParaRPr lang="en-CA" sz="800" b="0" i="0" dirty="0">
              <a:solidFill>
                <a:srgbClr val="000046"/>
              </a:solidFill>
              <a:latin typeface="Helvetica" pitchFamily="2" charset="0"/>
            </a:endParaRPr>
          </a:p>
        </p:txBody>
      </p:sp>
    </p:spTree>
    <p:extLst>
      <p:ext uri="{BB962C8B-B14F-4D97-AF65-F5344CB8AC3E}">
        <p14:creationId xmlns:p14="http://schemas.microsoft.com/office/powerpoint/2010/main" val="469110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F17BAA3-3E14-6903-F686-46C8B1B641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CA" dirty="0"/>
              <a:t>Modifier le style du titre</a:t>
            </a:r>
            <a:endParaRPr lang="en-CA" dirty="0"/>
          </a:p>
        </p:txBody>
      </p:sp>
      <p:sp>
        <p:nvSpPr>
          <p:cNvPr id="3" name="Espace réservé du texte 2">
            <a:extLst>
              <a:ext uri="{FF2B5EF4-FFF2-40B4-BE49-F238E27FC236}">
                <a16:creationId xmlns:a16="http://schemas.microsoft.com/office/drawing/2014/main" id="{4ECE84AC-B9FB-E319-E97E-C18EFAE0FF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CA" dirty="0"/>
              <a:t>Cliquez pour modifier les styles du texte du masque</a:t>
            </a:r>
          </a:p>
          <a:p>
            <a:pPr lvl="1"/>
            <a:r>
              <a:rPr lang="fr-CA" dirty="0"/>
              <a:t>Deuxième niveau</a:t>
            </a:r>
          </a:p>
          <a:p>
            <a:pPr lvl="2"/>
            <a:r>
              <a:rPr lang="fr-CA" dirty="0"/>
              <a:t>Troisième niveau</a:t>
            </a:r>
          </a:p>
          <a:p>
            <a:pPr lvl="3"/>
            <a:r>
              <a:rPr lang="fr-CA" dirty="0"/>
              <a:t>Quatrième niveau</a:t>
            </a:r>
          </a:p>
          <a:p>
            <a:pPr lvl="4"/>
            <a:r>
              <a:rPr lang="fr-CA" dirty="0"/>
              <a:t>Cinquième niveau</a:t>
            </a:r>
            <a:endParaRPr lang="en-CA" dirty="0"/>
          </a:p>
        </p:txBody>
      </p:sp>
      <p:sp>
        <p:nvSpPr>
          <p:cNvPr id="4" name="Espace réservé de la date 3">
            <a:extLst>
              <a:ext uri="{FF2B5EF4-FFF2-40B4-BE49-F238E27FC236}">
                <a16:creationId xmlns:a16="http://schemas.microsoft.com/office/drawing/2014/main" id="{1F7B1D51-4AD2-C254-87E7-643E832105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F051-6390-B147-9C3B-0BD18863A4D2}" type="datetimeFigureOut">
              <a:rPr lang="en-CA" smtClean="0"/>
              <a:t>2023-05-23</a:t>
            </a:fld>
            <a:endParaRPr lang="en-CA"/>
          </a:p>
        </p:txBody>
      </p:sp>
      <p:sp>
        <p:nvSpPr>
          <p:cNvPr id="5" name="Espace réservé du pied de page 4">
            <a:extLst>
              <a:ext uri="{FF2B5EF4-FFF2-40B4-BE49-F238E27FC236}">
                <a16:creationId xmlns:a16="http://schemas.microsoft.com/office/drawing/2014/main" id="{522ECC69-49BA-860D-BD4F-15E459DB3C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Espace réservé du numéro de diapositive 5">
            <a:extLst>
              <a:ext uri="{FF2B5EF4-FFF2-40B4-BE49-F238E27FC236}">
                <a16:creationId xmlns:a16="http://schemas.microsoft.com/office/drawing/2014/main" id="{FCC30A04-0912-9D55-3C63-6A7BDA6976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C04BBB-8ECC-D84B-BF57-1EB1BB021949}" type="slidenum">
              <a:rPr lang="en-CA" smtClean="0"/>
              <a:t>‹n°›</a:t>
            </a:fld>
            <a:endParaRPr lang="en-CA"/>
          </a:p>
        </p:txBody>
      </p:sp>
    </p:spTree>
    <p:extLst>
      <p:ext uri="{BB962C8B-B14F-4D97-AF65-F5344CB8AC3E}">
        <p14:creationId xmlns:p14="http://schemas.microsoft.com/office/powerpoint/2010/main" val="2687859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Lst>
  <p:txStyles>
    <p:titleStyle>
      <a:lvl1pPr algn="l" defTabSz="914400" rtl="0" eaLnBrk="1" latinLnBrk="0" hangingPunct="1">
        <a:lnSpc>
          <a:spcPct val="90000"/>
        </a:lnSpc>
        <a:spcBef>
          <a:spcPct val="0"/>
        </a:spcBef>
        <a:buNone/>
        <a:defRPr sz="4400" b="1" i="0" kern="1200">
          <a:solidFill>
            <a:srgbClr val="000046"/>
          </a:solidFill>
          <a:latin typeface="Helvetica" pitchFamily="2" charset="0"/>
          <a:ea typeface="+mj-ea"/>
          <a:cs typeface="Gotham Bold"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000046"/>
          </a:solidFill>
          <a:latin typeface="Helvetica" pitchFamily="2" charset="0"/>
          <a:ea typeface="+mn-ea"/>
          <a:cs typeface="Gotham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00046"/>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00046"/>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00046"/>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00046"/>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C1CC64-F809-ABB1-FF3E-5BBAE28086D6}"/>
              </a:ext>
            </a:extLst>
          </p:cNvPr>
          <p:cNvSpPr/>
          <p:nvPr/>
        </p:nvSpPr>
        <p:spPr>
          <a:xfrm>
            <a:off x="5421376" y="2497667"/>
            <a:ext cx="4275667" cy="2455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b="1">
                <a:solidFill>
                  <a:srgbClr val="000046"/>
                </a:solidFill>
                <a:latin typeface="Helvetica" pitchFamily="2" charset="0"/>
                <a:cs typeface="Gotham Bold" pitchFamily="2" charset="0"/>
              </a:rPr>
              <a:t>(Nom du produit - à remplacer)</a:t>
            </a:r>
          </a:p>
        </p:txBody>
      </p:sp>
      <p:sp>
        <p:nvSpPr>
          <p:cNvPr id="5" name="Rectangle 4">
            <a:extLst>
              <a:ext uri="{FF2B5EF4-FFF2-40B4-BE49-F238E27FC236}">
                <a16:creationId xmlns:a16="http://schemas.microsoft.com/office/drawing/2014/main" id="{B2D4380E-63CD-5173-771A-5FFF7D62F60F}"/>
              </a:ext>
            </a:extLst>
          </p:cNvPr>
          <p:cNvSpPr/>
          <p:nvPr/>
        </p:nvSpPr>
        <p:spPr>
          <a:xfrm>
            <a:off x="2446868" y="3373968"/>
            <a:ext cx="4140199" cy="2455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400">
                <a:solidFill>
                  <a:srgbClr val="000046"/>
                </a:solidFill>
                <a:latin typeface="Helvetica" pitchFamily="2" charset="0"/>
                <a:cs typeface="Gotham Bold" pitchFamily="2" charset="0"/>
              </a:rPr>
              <a:t>(Nom de l’entreprise – à remplacer)</a:t>
            </a:r>
          </a:p>
        </p:txBody>
      </p:sp>
      <p:sp>
        <p:nvSpPr>
          <p:cNvPr id="6" name="Rectangle 5">
            <a:extLst>
              <a:ext uri="{FF2B5EF4-FFF2-40B4-BE49-F238E27FC236}">
                <a16:creationId xmlns:a16="http://schemas.microsoft.com/office/drawing/2014/main" id="{4394E35A-33AD-C7AE-FA99-475D7F9CCC14}"/>
              </a:ext>
            </a:extLst>
          </p:cNvPr>
          <p:cNvSpPr/>
          <p:nvPr/>
        </p:nvSpPr>
        <p:spPr>
          <a:xfrm>
            <a:off x="2446868" y="3678768"/>
            <a:ext cx="4140199" cy="2455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400">
                <a:solidFill>
                  <a:srgbClr val="000046"/>
                </a:solidFill>
                <a:latin typeface="Helvetica" pitchFamily="2" charset="0"/>
                <a:cs typeface="Gotham Bold" pitchFamily="2" charset="0"/>
              </a:rPr>
              <a:t>(Nom du chargé de projet – à remplacer)</a:t>
            </a:r>
          </a:p>
        </p:txBody>
      </p:sp>
      <p:sp>
        <p:nvSpPr>
          <p:cNvPr id="7" name="Rectangle 6">
            <a:extLst>
              <a:ext uri="{FF2B5EF4-FFF2-40B4-BE49-F238E27FC236}">
                <a16:creationId xmlns:a16="http://schemas.microsoft.com/office/drawing/2014/main" id="{EF75B345-8E35-D11E-9F16-5D49A5ECF4AA}"/>
              </a:ext>
            </a:extLst>
          </p:cNvPr>
          <p:cNvSpPr/>
          <p:nvPr/>
        </p:nvSpPr>
        <p:spPr>
          <a:xfrm>
            <a:off x="2446869" y="4305300"/>
            <a:ext cx="2074332" cy="2455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400">
                <a:solidFill>
                  <a:srgbClr val="000046"/>
                </a:solidFill>
                <a:latin typeface="Helvetica" pitchFamily="2" charset="0"/>
                <a:cs typeface="Gotham Bold" pitchFamily="2" charset="0"/>
              </a:rPr>
              <a:t>(Date – à remplacer)</a:t>
            </a:r>
          </a:p>
        </p:txBody>
      </p:sp>
      <p:sp>
        <p:nvSpPr>
          <p:cNvPr id="2" name="Rectangle 1">
            <a:extLst>
              <a:ext uri="{FF2B5EF4-FFF2-40B4-BE49-F238E27FC236}">
                <a16:creationId xmlns:a16="http://schemas.microsoft.com/office/drawing/2014/main" id="{7E911877-AC99-D345-6AEE-8BDFE4DEEB3D}"/>
              </a:ext>
            </a:extLst>
          </p:cNvPr>
          <p:cNvSpPr/>
          <p:nvPr/>
        </p:nvSpPr>
        <p:spPr>
          <a:xfrm>
            <a:off x="10533888" y="548640"/>
            <a:ext cx="1216152" cy="121615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0046"/>
                </a:solidFill>
                <a:latin typeface="Helvetica" pitchFamily="2" charset="0"/>
              </a:rPr>
              <a:t>Logo de votre entreprise </a:t>
            </a:r>
            <a:br>
              <a:rPr lang="fr-FR" sz="1200" dirty="0">
                <a:solidFill>
                  <a:srgbClr val="000046"/>
                </a:solidFill>
                <a:latin typeface="Helvetica" pitchFamily="2" charset="0"/>
              </a:rPr>
            </a:br>
            <a:r>
              <a:rPr lang="fr-FR" sz="1200" dirty="0">
                <a:solidFill>
                  <a:srgbClr val="000046"/>
                </a:solidFill>
                <a:latin typeface="Helvetica" pitchFamily="2" charset="0"/>
              </a:rPr>
              <a:t>à insérer ici</a:t>
            </a:r>
          </a:p>
        </p:txBody>
      </p:sp>
    </p:spTree>
    <p:extLst>
      <p:ext uri="{BB962C8B-B14F-4D97-AF65-F5344CB8AC3E}">
        <p14:creationId xmlns:p14="http://schemas.microsoft.com/office/powerpoint/2010/main" val="113308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FACC162-A7E4-D2B6-7D85-DBD65420A941}"/>
              </a:ext>
            </a:extLst>
          </p:cNvPr>
          <p:cNvSpPr/>
          <p:nvPr/>
        </p:nvSpPr>
        <p:spPr>
          <a:xfrm>
            <a:off x="6795686" y="436035"/>
            <a:ext cx="4560697" cy="180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(Nom du produit – à remplacer)</a:t>
            </a:r>
          </a:p>
        </p:txBody>
      </p:sp>
      <p:sp>
        <p:nvSpPr>
          <p:cNvPr id="5" name="Rectangle 4">
            <a:extLst>
              <a:ext uri="{FF2B5EF4-FFF2-40B4-BE49-F238E27FC236}">
                <a16:creationId xmlns:a16="http://schemas.microsoft.com/office/drawing/2014/main" id="{45C33B55-5E59-D50F-4D07-799B9E841AFD}"/>
              </a:ext>
            </a:extLst>
          </p:cNvPr>
          <p:cNvSpPr/>
          <p:nvPr/>
        </p:nvSpPr>
        <p:spPr>
          <a:xfrm>
            <a:off x="3290711" y="1288346"/>
            <a:ext cx="8065672" cy="180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CA" sz="1000">
                <a:solidFill>
                  <a:srgbClr val="000046"/>
                </a:solidFill>
                <a:latin typeface="Helvetica" pitchFamily="2" charset="0"/>
                <a:cs typeface="Gotham Bold" pitchFamily="2" charset="0"/>
              </a:rPr>
              <a:t>(à remplacer)</a:t>
            </a:r>
          </a:p>
        </p:txBody>
      </p:sp>
      <p:sp>
        <p:nvSpPr>
          <p:cNvPr id="6" name="Rectangle 5">
            <a:extLst>
              <a:ext uri="{FF2B5EF4-FFF2-40B4-BE49-F238E27FC236}">
                <a16:creationId xmlns:a16="http://schemas.microsoft.com/office/drawing/2014/main" id="{EF1F38C7-BC0D-43FD-1EBA-CB0234D5A6DE}"/>
              </a:ext>
            </a:extLst>
          </p:cNvPr>
          <p:cNvSpPr/>
          <p:nvPr/>
        </p:nvSpPr>
        <p:spPr>
          <a:xfrm>
            <a:off x="3290711" y="1497191"/>
            <a:ext cx="8065672" cy="180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CA" sz="1000">
                <a:solidFill>
                  <a:srgbClr val="000046"/>
                </a:solidFill>
                <a:latin typeface="Helvetica" pitchFamily="2" charset="0"/>
                <a:cs typeface="Gotham Bold" pitchFamily="2" charset="0"/>
              </a:rPr>
              <a:t>(à remplacer)</a:t>
            </a:r>
          </a:p>
        </p:txBody>
      </p:sp>
      <p:sp>
        <p:nvSpPr>
          <p:cNvPr id="7" name="Rectangle 6">
            <a:extLst>
              <a:ext uri="{FF2B5EF4-FFF2-40B4-BE49-F238E27FC236}">
                <a16:creationId xmlns:a16="http://schemas.microsoft.com/office/drawing/2014/main" id="{C7107C87-5133-B141-4A3A-C8F253DF48C5}"/>
              </a:ext>
            </a:extLst>
          </p:cNvPr>
          <p:cNvSpPr/>
          <p:nvPr/>
        </p:nvSpPr>
        <p:spPr>
          <a:xfrm>
            <a:off x="3290711" y="1706036"/>
            <a:ext cx="8065672" cy="180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CA" sz="1000">
                <a:solidFill>
                  <a:srgbClr val="000046"/>
                </a:solidFill>
                <a:latin typeface="Helvetica" pitchFamily="2" charset="0"/>
                <a:cs typeface="Gotham Bold" pitchFamily="2" charset="0"/>
              </a:rPr>
              <a:t>(à remplacer)</a:t>
            </a:r>
          </a:p>
        </p:txBody>
      </p:sp>
      <p:sp>
        <p:nvSpPr>
          <p:cNvPr id="8" name="Rectangle 7">
            <a:extLst>
              <a:ext uri="{FF2B5EF4-FFF2-40B4-BE49-F238E27FC236}">
                <a16:creationId xmlns:a16="http://schemas.microsoft.com/office/drawing/2014/main" id="{761AF8D0-8658-EF17-E0C9-F1B32B3E754E}"/>
              </a:ext>
            </a:extLst>
          </p:cNvPr>
          <p:cNvSpPr/>
          <p:nvPr/>
        </p:nvSpPr>
        <p:spPr>
          <a:xfrm>
            <a:off x="3290711" y="1914880"/>
            <a:ext cx="8065672" cy="180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CA" sz="1000">
                <a:solidFill>
                  <a:srgbClr val="000046"/>
                </a:solidFill>
                <a:latin typeface="Helvetica" pitchFamily="2" charset="0"/>
                <a:cs typeface="Gotham Bold" pitchFamily="2" charset="0"/>
              </a:rPr>
              <a:t>(à remplacer)</a:t>
            </a:r>
          </a:p>
        </p:txBody>
      </p:sp>
    </p:spTree>
    <p:extLst>
      <p:ext uri="{BB962C8B-B14F-4D97-AF65-F5344CB8AC3E}">
        <p14:creationId xmlns:p14="http://schemas.microsoft.com/office/powerpoint/2010/main" val="620468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587170-C9E2-2EF6-B130-7E59645992D3}"/>
              </a:ext>
            </a:extLst>
          </p:cNvPr>
          <p:cNvSpPr/>
          <p:nvPr/>
        </p:nvSpPr>
        <p:spPr>
          <a:xfrm>
            <a:off x="4286998" y="451913"/>
            <a:ext cx="373492" cy="180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CA" sz="1000">
              <a:solidFill>
                <a:srgbClr val="000046"/>
              </a:solidFill>
              <a:latin typeface="Helvetica" pitchFamily="2" charset="0"/>
              <a:cs typeface="Gotham Bold" pitchFamily="2" charset="0"/>
            </a:endParaRPr>
          </a:p>
        </p:txBody>
      </p:sp>
      <p:sp>
        <p:nvSpPr>
          <p:cNvPr id="3" name="Rectangle 2">
            <a:extLst>
              <a:ext uri="{FF2B5EF4-FFF2-40B4-BE49-F238E27FC236}">
                <a16:creationId xmlns:a16="http://schemas.microsoft.com/office/drawing/2014/main" id="{5606608D-6CBB-D1D2-5E12-DF42BA8A571C}"/>
              </a:ext>
            </a:extLst>
          </p:cNvPr>
          <p:cNvSpPr/>
          <p:nvPr/>
        </p:nvSpPr>
        <p:spPr>
          <a:xfrm>
            <a:off x="5409505" y="1223784"/>
            <a:ext cx="216595" cy="1446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CA" sz="1000">
              <a:solidFill>
                <a:srgbClr val="000046"/>
              </a:solidFill>
              <a:latin typeface="Helvetica" pitchFamily="2" charset="0"/>
              <a:cs typeface="Gotham Bold" pitchFamily="2" charset="0"/>
            </a:endParaRPr>
          </a:p>
        </p:txBody>
      </p:sp>
      <p:sp>
        <p:nvSpPr>
          <p:cNvPr id="4" name="Rectangle 3">
            <a:extLst>
              <a:ext uri="{FF2B5EF4-FFF2-40B4-BE49-F238E27FC236}">
                <a16:creationId xmlns:a16="http://schemas.microsoft.com/office/drawing/2014/main" id="{7D0E1E15-5ADB-AC23-AD60-B02DC6556D83}"/>
              </a:ext>
            </a:extLst>
          </p:cNvPr>
          <p:cNvSpPr/>
          <p:nvPr/>
        </p:nvSpPr>
        <p:spPr>
          <a:xfrm>
            <a:off x="6666805" y="1223784"/>
            <a:ext cx="216595" cy="1446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CA" sz="1000">
              <a:solidFill>
                <a:srgbClr val="000046"/>
              </a:solidFill>
              <a:latin typeface="Helvetica" pitchFamily="2" charset="0"/>
              <a:cs typeface="Gotham Bold" pitchFamily="2" charset="0"/>
            </a:endParaRPr>
          </a:p>
        </p:txBody>
      </p:sp>
      <p:sp>
        <p:nvSpPr>
          <p:cNvPr id="5" name="Rectangle 4">
            <a:extLst>
              <a:ext uri="{FF2B5EF4-FFF2-40B4-BE49-F238E27FC236}">
                <a16:creationId xmlns:a16="http://schemas.microsoft.com/office/drawing/2014/main" id="{DC23CFAC-1C50-65F7-C095-DFC1DF174066}"/>
              </a:ext>
            </a:extLst>
          </p:cNvPr>
          <p:cNvSpPr/>
          <p:nvPr/>
        </p:nvSpPr>
        <p:spPr>
          <a:xfrm>
            <a:off x="7416105" y="1223784"/>
            <a:ext cx="473770" cy="1446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mois</a:t>
            </a:r>
          </a:p>
        </p:txBody>
      </p:sp>
      <p:sp>
        <p:nvSpPr>
          <p:cNvPr id="7" name="Rectangle 6">
            <a:extLst>
              <a:ext uri="{FF2B5EF4-FFF2-40B4-BE49-F238E27FC236}">
                <a16:creationId xmlns:a16="http://schemas.microsoft.com/office/drawing/2014/main" id="{F5DDDFE8-64D1-B85C-27D0-F80196CE7776}"/>
              </a:ext>
            </a:extLst>
          </p:cNvPr>
          <p:cNvSpPr/>
          <p:nvPr/>
        </p:nvSpPr>
        <p:spPr>
          <a:xfrm>
            <a:off x="4071186" y="1532088"/>
            <a:ext cx="1554913" cy="1446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CA" sz="1000">
              <a:solidFill>
                <a:srgbClr val="000046"/>
              </a:solidFill>
              <a:latin typeface="Helvetica" pitchFamily="2" charset="0"/>
              <a:cs typeface="Gotham Bold" pitchFamily="2" charset="0"/>
            </a:endParaRPr>
          </a:p>
        </p:txBody>
      </p:sp>
    </p:spTree>
    <p:extLst>
      <p:ext uri="{BB962C8B-B14F-4D97-AF65-F5344CB8AC3E}">
        <p14:creationId xmlns:p14="http://schemas.microsoft.com/office/powerpoint/2010/main" val="3637799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CF7D24-7E5D-23AC-6C3D-01245DAA65D7}"/>
              </a:ext>
            </a:extLst>
          </p:cNvPr>
          <p:cNvSpPr/>
          <p:nvPr/>
        </p:nvSpPr>
        <p:spPr>
          <a:xfrm>
            <a:off x="3309845" y="3123395"/>
            <a:ext cx="8052778" cy="180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CA" sz="1000">
              <a:solidFill>
                <a:srgbClr val="000046"/>
              </a:solidFill>
              <a:latin typeface="Helvetica" pitchFamily="2" charset="0"/>
              <a:cs typeface="Gotham Bold" pitchFamily="2" charset="0"/>
            </a:endParaRPr>
          </a:p>
        </p:txBody>
      </p:sp>
      <p:sp>
        <p:nvSpPr>
          <p:cNvPr id="3" name="Rectangle 2">
            <a:extLst>
              <a:ext uri="{FF2B5EF4-FFF2-40B4-BE49-F238E27FC236}">
                <a16:creationId xmlns:a16="http://schemas.microsoft.com/office/drawing/2014/main" id="{C668A8B4-E655-5F8E-D07B-D9A1E4FADFCB}"/>
              </a:ext>
            </a:extLst>
          </p:cNvPr>
          <p:cNvSpPr/>
          <p:nvPr/>
        </p:nvSpPr>
        <p:spPr>
          <a:xfrm>
            <a:off x="3309845" y="3344776"/>
            <a:ext cx="8052778" cy="180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CA" sz="1000">
              <a:solidFill>
                <a:srgbClr val="000046"/>
              </a:solidFill>
              <a:latin typeface="Helvetica" pitchFamily="2" charset="0"/>
              <a:cs typeface="Gotham Bold" pitchFamily="2" charset="0"/>
            </a:endParaRPr>
          </a:p>
        </p:txBody>
      </p:sp>
      <p:sp>
        <p:nvSpPr>
          <p:cNvPr id="4" name="Rectangle 3">
            <a:extLst>
              <a:ext uri="{FF2B5EF4-FFF2-40B4-BE49-F238E27FC236}">
                <a16:creationId xmlns:a16="http://schemas.microsoft.com/office/drawing/2014/main" id="{CDC8B6CD-25D7-21C8-12DF-4ACE9F06DF4B}"/>
              </a:ext>
            </a:extLst>
          </p:cNvPr>
          <p:cNvSpPr/>
          <p:nvPr/>
        </p:nvSpPr>
        <p:spPr>
          <a:xfrm>
            <a:off x="3309845" y="3570970"/>
            <a:ext cx="8052778" cy="180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CA" sz="1000">
              <a:solidFill>
                <a:srgbClr val="000046"/>
              </a:solidFill>
              <a:latin typeface="Helvetica" pitchFamily="2" charset="0"/>
              <a:cs typeface="Gotham Bold" pitchFamily="2" charset="0"/>
            </a:endParaRPr>
          </a:p>
        </p:txBody>
      </p:sp>
      <p:sp>
        <p:nvSpPr>
          <p:cNvPr id="5" name="Rectangle 4">
            <a:extLst>
              <a:ext uri="{FF2B5EF4-FFF2-40B4-BE49-F238E27FC236}">
                <a16:creationId xmlns:a16="http://schemas.microsoft.com/office/drawing/2014/main" id="{0C4F6A14-2223-AF9B-10CF-B0ACEB050702}"/>
              </a:ext>
            </a:extLst>
          </p:cNvPr>
          <p:cNvSpPr/>
          <p:nvPr/>
        </p:nvSpPr>
        <p:spPr>
          <a:xfrm>
            <a:off x="3309845" y="5777386"/>
            <a:ext cx="8052778" cy="180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CA" sz="1000">
              <a:solidFill>
                <a:srgbClr val="000046"/>
              </a:solidFill>
              <a:latin typeface="Helvetica" pitchFamily="2" charset="0"/>
              <a:cs typeface="Gotham Bold" pitchFamily="2" charset="0"/>
            </a:endParaRPr>
          </a:p>
        </p:txBody>
      </p:sp>
      <p:sp>
        <p:nvSpPr>
          <p:cNvPr id="6" name="Rectangle 5">
            <a:extLst>
              <a:ext uri="{FF2B5EF4-FFF2-40B4-BE49-F238E27FC236}">
                <a16:creationId xmlns:a16="http://schemas.microsoft.com/office/drawing/2014/main" id="{B87FBB10-93EA-26CE-DACA-FAE2398CE1B9}"/>
              </a:ext>
            </a:extLst>
          </p:cNvPr>
          <p:cNvSpPr/>
          <p:nvPr/>
        </p:nvSpPr>
        <p:spPr>
          <a:xfrm>
            <a:off x="3309845" y="5998767"/>
            <a:ext cx="8052778" cy="180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CA" sz="1000">
              <a:solidFill>
                <a:srgbClr val="000046"/>
              </a:solidFill>
              <a:latin typeface="Helvetica" pitchFamily="2" charset="0"/>
              <a:cs typeface="Gotham Bold" pitchFamily="2" charset="0"/>
            </a:endParaRPr>
          </a:p>
        </p:txBody>
      </p:sp>
    </p:spTree>
    <p:extLst>
      <p:ext uri="{BB962C8B-B14F-4D97-AF65-F5344CB8AC3E}">
        <p14:creationId xmlns:p14="http://schemas.microsoft.com/office/powerpoint/2010/main" val="2363979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24413E-633C-56E8-C769-9D16962BDED4}"/>
              </a:ext>
            </a:extLst>
          </p:cNvPr>
          <p:cNvSpPr/>
          <p:nvPr/>
        </p:nvSpPr>
        <p:spPr>
          <a:xfrm>
            <a:off x="4352379" y="2751551"/>
            <a:ext cx="1826405" cy="125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(Jour ouvrable – exemple)</a:t>
            </a:r>
          </a:p>
        </p:txBody>
      </p:sp>
      <p:sp>
        <p:nvSpPr>
          <p:cNvPr id="14" name="Rectangle 13">
            <a:extLst>
              <a:ext uri="{FF2B5EF4-FFF2-40B4-BE49-F238E27FC236}">
                <a16:creationId xmlns:a16="http://schemas.microsoft.com/office/drawing/2014/main" id="{45470D48-B382-9649-FB7E-6123166BABFE}"/>
              </a:ext>
            </a:extLst>
          </p:cNvPr>
          <p:cNvSpPr/>
          <p:nvPr/>
        </p:nvSpPr>
        <p:spPr>
          <a:xfrm>
            <a:off x="4946927" y="2902069"/>
            <a:ext cx="1826405" cy="125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(Jour ouvrable – exemple)</a:t>
            </a:r>
          </a:p>
        </p:txBody>
      </p:sp>
      <p:sp>
        <p:nvSpPr>
          <p:cNvPr id="15" name="Rectangle 14">
            <a:extLst>
              <a:ext uri="{FF2B5EF4-FFF2-40B4-BE49-F238E27FC236}">
                <a16:creationId xmlns:a16="http://schemas.microsoft.com/office/drawing/2014/main" id="{7D4489F6-FE2D-4EA3-CE15-5962D29FB54D}"/>
              </a:ext>
            </a:extLst>
          </p:cNvPr>
          <p:cNvSpPr/>
          <p:nvPr/>
        </p:nvSpPr>
        <p:spPr>
          <a:xfrm>
            <a:off x="5044764" y="3056351"/>
            <a:ext cx="1826405" cy="125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(Jour ouvrable – exemple)</a:t>
            </a:r>
          </a:p>
        </p:txBody>
      </p:sp>
      <p:sp>
        <p:nvSpPr>
          <p:cNvPr id="16" name="Rectangle 15">
            <a:extLst>
              <a:ext uri="{FF2B5EF4-FFF2-40B4-BE49-F238E27FC236}">
                <a16:creationId xmlns:a16="http://schemas.microsoft.com/office/drawing/2014/main" id="{09A1D20E-B88D-5DF4-0314-875F4D583E0E}"/>
              </a:ext>
            </a:extLst>
          </p:cNvPr>
          <p:cNvSpPr/>
          <p:nvPr/>
        </p:nvSpPr>
        <p:spPr>
          <a:xfrm>
            <a:off x="5462453" y="3361151"/>
            <a:ext cx="1826405" cy="125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(Jour ouvrable – exemple)</a:t>
            </a:r>
          </a:p>
        </p:txBody>
      </p:sp>
      <p:sp>
        <p:nvSpPr>
          <p:cNvPr id="17" name="Rectangle 16">
            <a:extLst>
              <a:ext uri="{FF2B5EF4-FFF2-40B4-BE49-F238E27FC236}">
                <a16:creationId xmlns:a16="http://schemas.microsoft.com/office/drawing/2014/main" id="{DD3842D3-6B56-2C5E-0BC7-DD3505A7C762}"/>
              </a:ext>
            </a:extLst>
          </p:cNvPr>
          <p:cNvSpPr/>
          <p:nvPr/>
        </p:nvSpPr>
        <p:spPr>
          <a:xfrm>
            <a:off x="5187757" y="3511669"/>
            <a:ext cx="1826405" cy="125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(Jour ouvrable – exemple)</a:t>
            </a:r>
          </a:p>
        </p:txBody>
      </p:sp>
      <p:sp>
        <p:nvSpPr>
          <p:cNvPr id="18" name="Rectangle 17">
            <a:extLst>
              <a:ext uri="{FF2B5EF4-FFF2-40B4-BE49-F238E27FC236}">
                <a16:creationId xmlns:a16="http://schemas.microsoft.com/office/drawing/2014/main" id="{C7142474-C806-64E1-B5BA-6E7C4BC6F090}"/>
              </a:ext>
            </a:extLst>
          </p:cNvPr>
          <p:cNvSpPr/>
          <p:nvPr/>
        </p:nvSpPr>
        <p:spPr>
          <a:xfrm>
            <a:off x="5033476" y="3816469"/>
            <a:ext cx="1826405" cy="125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(Jour ouvrable – exemple)</a:t>
            </a:r>
          </a:p>
        </p:txBody>
      </p:sp>
      <p:sp>
        <p:nvSpPr>
          <p:cNvPr id="19" name="Rectangle 18">
            <a:extLst>
              <a:ext uri="{FF2B5EF4-FFF2-40B4-BE49-F238E27FC236}">
                <a16:creationId xmlns:a16="http://schemas.microsoft.com/office/drawing/2014/main" id="{03B26D21-800B-1097-304F-6251F5E3A5C2}"/>
              </a:ext>
            </a:extLst>
          </p:cNvPr>
          <p:cNvSpPr/>
          <p:nvPr/>
        </p:nvSpPr>
        <p:spPr>
          <a:xfrm>
            <a:off x="4672231" y="3974513"/>
            <a:ext cx="1826405" cy="125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(Jour ouvrable – exemple)</a:t>
            </a:r>
          </a:p>
        </p:txBody>
      </p:sp>
      <p:sp>
        <p:nvSpPr>
          <p:cNvPr id="20" name="Rectangle 19">
            <a:extLst>
              <a:ext uri="{FF2B5EF4-FFF2-40B4-BE49-F238E27FC236}">
                <a16:creationId xmlns:a16="http://schemas.microsoft.com/office/drawing/2014/main" id="{2CEDD610-9671-8C4F-34A5-03A5E5801224}"/>
              </a:ext>
            </a:extLst>
          </p:cNvPr>
          <p:cNvSpPr/>
          <p:nvPr/>
        </p:nvSpPr>
        <p:spPr>
          <a:xfrm>
            <a:off x="5289357" y="4125032"/>
            <a:ext cx="1826405" cy="125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(Jour ouvrable – exemple)</a:t>
            </a:r>
          </a:p>
        </p:txBody>
      </p:sp>
      <p:sp>
        <p:nvSpPr>
          <p:cNvPr id="21" name="Rectangle 20">
            <a:extLst>
              <a:ext uri="{FF2B5EF4-FFF2-40B4-BE49-F238E27FC236}">
                <a16:creationId xmlns:a16="http://schemas.microsoft.com/office/drawing/2014/main" id="{CCB4C104-D7CA-3D16-EC75-5DB13462B0A3}"/>
              </a:ext>
            </a:extLst>
          </p:cNvPr>
          <p:cNvSpPr/>
          <p:nvPr/>
        </p:nvSpPr>
        <p:spPr>
          <a:xfrm>
            <a:off x="4190572" y="4422306"/>
            <a:ext cx="1826405" cy="125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(Jour ouvrable – exemple)</a:t>
            </a:r>
          </a:p>
        </p:txBody>
      </p:sp>
      <p:sp>
        <p:nvSpPr>
          <p:cNvPr id="22" name="Rectangle 21">
            <a:extLst>
              <a:ext uri="{FF2B5EF4-FFF2-40B4-BE49-F238E27FC236}">
                <a16:creationId xmlns:a16="http://schemas.microsoft.com/office/drawing/2014/main" id="{72217BCB-23CB-69B8-285B-9A25548D22FB}"/>
              </a:ext>
            </a:extLst>
          </p:cNvPr>
          <p:cNvSpPr/>
          <p:nvPr/>
        </p:nvSpPr>
        <p:spPr>
          <a:xfrm>
            <a:off x="4190572" y="4591639"/>
            <a:ext cx="1826405" cy="125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000">
                <a:solidFill>
                  <a:srgbClr val="000046"/>
                </a:solidFill>
                <a:latin typeface="Helvetica" pitchFamily="2" charset="0"/>
                <a:cs typeface="Gotham Bold" pitchFamily="2" charset="0"/>
              </a:rPr>
              <a:t>(Jour ouvrable – exemple)</a:t>
            </a:r>
          </a:p>
        </p:txBody>
      </p:sp>
    </p:spTree>
    <p:extLst>
      <p:ext uri="{BB962C8B-B14F-4D97-AF65-F5344CB8AC3E}">
        <p14:creationId xmlns:p14="http://schemas.microsoft.com/office/powerpoint/2010/main" val="375274590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125</Words>
  <Application>Microsoft Macintosh PowerPoint</Application>
  <PresentationFormat>Grand écran</PresentationFormat>
  <Paragraphs>21</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Calibri</vt:lpstr>
      <vt:lpstr>Gotham Bold</vt:lpstr>
      <vt:lpstr>Helvetica</vt:lpstr>
      <vt:lpstr>Thème Office</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Cabana Colpron</dc:creator>
  <cp:lastModifiedBy>Cabana Colpron</cp:lastModifiedBy>
  <cp:revision>37</cp:revision>
  <dcterms:created xsi:type="dcterms:W3CDTF">2023-04-06T16:05:21Z</dcterms:created>
  <dcterms:modified xsi:type="dcterms:W3CDTF">2023-05-23T21:23:29Z</dcterms:modified>
</cp:coreProperties>
</file>